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73" r:id="rId4"/>
    <p:sldId id="259" r:id="rId5"/>
    <p:sldId id="276" r:id="rId6"/>
    <p:sldId id="275" r:id="rId7"/>
    <p:sldId id="277" r:id="rId8"/>
    <p:sldId id="278" r:id="rId9"/>
    <p:sldId id="294" r:id="rId10"/>
    <p:sldId id="296" r:id="rId11"/>
    <p:sldId id="292" r:id="rId12"/>
    <p:sldId id="279" r:id="rId13"/>
    <p:sldId id="281" r:id="rId14"/>
    <p:sldId id="284" r:id="rId15"/>
    <p:sldId id="283" r:id="rId16"/>
    <p:sldId id="286" r:id="rId17"/>
    <p:sldId id="291" r:id="rId18"/>
    <p:sldId id="483" r:id="rId19"/>
    <p:sldId id="288" r:id="rId20"/>
    <p:sldId id="289" r:id="rId21"/>
    <p:sldId id="297" r:id="rId22"/>
    <p:sldId id="287" r:id="rId23"/>
    <p:sldId id="260" r:id="rId24"/>
    <p:sldId id="262" r:id="rId25"/>
    <p:sldId id="269"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7E"/>
    <a:srgbClr val="A2047D"/>
    <a:srgbClr val="FFD200"/>
    <a:srgbClr val="102B5F"/>
    <a:srgbClr val="3BB2F1"/>
    <a:srgbClr val="FFE471"/>
    <a:srgbClr val="AFD5E9"/>
    <a:srgbClr val="000F3E"/>
    <a:srgbClr val="F0C8BF"/>
    <a:srgbClr val="D3C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3"/>
    <p:restoredTop sz="92009" autoAdjust="0"/>
  </p:normalViewPr>
  <p:slideViewPr>
    <p:cSldViewPr snapToGrid="0">
      <p:cViewPr varScale="1">
        <p:scale>
          <a:sx n="98" d="100"/>
          <a:sy n="98" d="100"/>
        </p:scale>
        <p:origin x="8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A037F-CB85-4F3F-9744-2A360A074F9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90AE9B95-4AD6-4A95-A80B-7116B956C71F}">
      <dgm:prSet phldrT="[Text]" custT="1"/>
      <dgm:spPr>
        <a:xfrm>
          <a:off x="2858065" y="260603"/>
          <a:ext cx="1979676" cy="1979676"/>
        </a:xfrm>
        <a:prstGeom prst="pieWedge">
          <a:avLst/>
        </a:prstGeom>
        <a:solidFill>
          <a:srgbClr val="00B0F0"/>
        </a:solidFill>
        <a:ln w="12700" cap="flat" cmpd="sng" algn="ctr">
          <a:solidFill>
            <a:srgbClr val="FFFFFF">
              <a:hueOff val="0"/>
              <a:satOff val="0"/>
              <a:lumOff val="0"/>
              <a:alphaOff val="0"/>
            </a:srgbClr>
          </a:solidFill>
          <a:prstDash val="solid"/>
          <a:miter lim="800000"/>
        </a:ln>
        <a:effectLst/>
      </dgm:spPr>
      <dgm:t>
        <a:bodyPr lIns="0" tIns="0" rIns="0" bIns="0" anchor="ctr" anchorCtr="1"/>
        <a:lstStyle/>
        <a:p>
          <a:pPr>
            <a:buNone/>
          </a:pPr>
          <a:r>
            <a:rPr lang="en-US" sz="1800" b="1" dirty="0">
              <a:solidFill>
                <a:srgbClr val="FFFFFF"/>
              </a:solidFill>
              <a:latin typeface="Poppins "/>
              <a:ea typeface="Source Sans Pro" panose="020B0503030403020204" pitchFamily="34" charset="0"/>
              <a:cs typeface="+mn-cs"/>
            </a:rPr>
            <a:t>LOANS</a:t>
          </a:r>
        </a:p>
      </dgm:t>
    </dgm:pt>
    <dgm:pt modelId="{0B559D3C-E0B9-4279-8482-0B43269BC2DB}" type="parTrans" cxnId="{DA4FC4B5-4381-4857-8705-B88BCA3051A6}">
      <dgm:prSet/>
      <dgm:spPr/>
      <dgm:t>
        <a:bodyPr/>
        <a:lstStyle/>
        <a:p>
          <a:endParaRPr lang="en-US"/>
        </a:p>
      </dgm:t>
    </dgm:pt>
    <dgm:pt modelId="{38C32246-5CE2-4512-B813-1F5E73A5E001}" type="sibTrans" cxnId="{DA4FC4B5-4381-4857-8705-B88BCA3051A6}">
      <dgm:prSet/>
      <dgm:spPr/>
      <dgm:t>
        <a:bodyPr/>
        <a:lstStyle/>
        <a:p>
          <a:endParaRPr lang="en-US"/>
        </a:p>
      </dgm:t>
    </dgm:pt>
    <dgm:pt modelId="{2BC585B1-F5BC-44C5-A5DC-C4C1ED632223}">
      <dgm:prSet phldrT="[Text]"/>
      <dgm:spPr>
        <a:xfrm>
          <a:off x="1278178" y="0"/>
          <a:ext cx="2468885" cy="1463040"/>
        </a:xfrm>
        <a:prstGeom prst="roundRect">
          <a:avLst>
            <a:gd name="adj" fmla="val 10000"/>
          </a:avLst>
        </a:prstGeom>
        <a:solidFill>
          <a:srgbClr val="FFFFFF">
            <a:alpha val="90000"/>
            <a:hueOff val="0"/>
            <a:satOff val="0"/>
            <a:lumOff val="0"/>
            <a:alphaOff val="0"/>
          </a:srgbClr>
        </a:solidFill>
        <a:ln w="31750" cap="flat" cmpd="sng" algn="ctr">
          <a:solidFill>
            <a:schemeClr val="accent1"/>
          </a:solidFill>
          <a:prstDash val="solid"/>
          <a:miter lim="800000"/>
        </a:ln>
        <a:effectLst/>
      </dgm:spPr>
      <dgm:t>
        <a:bodyPr/>
        <a:lstStyle/>
        <a:p>
          <a:pPr>
            <a:buChar char="•"/>
          </a:pPr>
          <a:endParaRPr lang="en-US" dirty="0">
            <a:solidFill>
              <a:srgbClr val="003D7E">
                <a:hueOff val="0"/>
                <a:satOff val="0"/>
                <a:lumOff val="0"/>
                <a:alphaOff val="0"/>
              </a:srgbClr>
            </a:solidFill>
            <a:latin typeface="Times New Roman" panose="02020603050405020304"/>
            <a:ea typeface="+mn-ea"/>
            <a:cs typeface="+mn-cs"/>
          </a:endParaRPr>
        </a:p>
      </dgm:t>
    </dgm:pt>
    <dgm:pt modelId="{5BF4A0E1-9CB0-4910-99EA-F981C6BA8F9F}" type="parTrans" cxnId="{895742BA-78AA-408C-B89B-4343CE498622}">
      <dgm:prSet/>
      <dgm:spPr/>
      <dgm:t>
        <a:bodyPr/>
        <a:lstStyle/>
        <a:p>
          <a:endParaRPr lang="en-US"/>
        </a:p>
      </dgm:t>
    </dgm:pt>
    <dgm:pt modelId="{6CBCFBBD-896A-4D03-9329-65D7681ED779}" type="sibTrans" cxnId="{895742BA-78AA-408C-B89B-4343CE498622}">
      <dgm:prSet/>
      <dgm:spPr/>
      <dgm:t>
        <a:bodyPr/>
        <a:lstStyle/>
        <a:p>
          <a:endParaRPr lang="en-US"/>
        </a:p>
      </dgm:t>
    </dgm:pt>
    <dgm:pt modelId="{C6FF3DD4-6B20-49A7-BF94-1FE094E7F283}">
      <dgm:prSet phldrT="[Text]" custT="1"/>
      <dgm:spPr>
        <a:xfrm rot="5400000">
          <a:off x="4929182" y="260603"/>
          <a:ext cx="1979676" cy="1979676"/>
        </a:xfrm>
        <a:prstGeom prst="pieWedge">
          <a:avLst/>
        </a:prstGeom>
        <a:solidFill>
          <a:schemeClr val="accent1">
            <a:lumMod val="75000"/>
            <a:lumOff val="25000"/>
          </a:schemeClr>
        </a:solidFill>
        <a:ln w="12700" cap="flat" cmpd="sng" algn="ctr">
          <a:solidFill>
            <a:srgbClr val="FFFFFF">
              <a:hueOff val="0"/>
              <a:satOff val="0"/>
              <a:lumOff val="0"/>
              <a:alphaOff val="0"/>
            </a:srgbClr>
          </a:solidFill>
          <a:prstDash val="solid"/>
          <a:miter lim="800000"/>
        </a:ln>
        <a:effectLst/>
      </dgm:spPr>
      <dgm:t>
        <a:bodyPr lIns="0" tIns="0" rIns="0" bIns="0" anchor="ctr" anchorCtr="1"/>
        <a:lstStyle/>
        <a:p>
          <a:pPr>
            <a:buNone/>
          </a:pPr>
          <a:endParaRPr lang="en-US" sz="1600" b="1" dirty="0">
            <a:solidFill>
              <a:srgbClr val="FFFFFF"/>
            </a:solidFill>
            <a:latin typeface="Source Sans Pro" panose="020B0503030403020204" pitchFamily="34" charset="0"/>
            <a:ea typeface="Source Sans Pro" panose="020B0503030403020204" pitchFamily="34" charset="0"/>
            <a:cs typeface="+mn-cs"/>
          </a:endParaRPr>
        </a:p>
      </dgm:t>
    </dgm:pt>
    <dgm:pt modelId="{C2BA1F96-3F13-4154-8953-56FDF7BDE57F}" type="parTrans" cxnId="{56AD7F20-5ABC-48C9-A042-015DB7B24D63}">
      <dgm:prSet/>
      <dgm:spPr/>
      <dgm:t>
        <a:bodyPr/>
        <a:lstStyle/>
        <a:p>
          <a:endParaRPr lang="en-US"/>
        </a:p>
      </dgm:t>
    </dgm:pt>
    <dgm:pt modelId="{439B0C72-7861-43CC-B092-5EB6942DD8FC}" type="sibTrans" cxnId="{56AD7F20-5ABC-48C9-A042-015DB7B24D63}">
      <dgm:prSet/>
      <dgm:spPr/>
      <dgm:t>
        <a:bodyPr/>
        <a:lstStyle/>
        <a:p>
          <a:endParaRPr lang="en-US"/>
        </a:p>
      </dgm:t>
    </dgm:pt>
    <dgm:pt modelId="{764CA859-5ABF-4617-A988-4BF7B80688F4}">
      <dgm:prSet phldrT="[Text]"/>
      <dgm:spPr>
        <a:xfrm>
          <a:off x="6223299" y="17849"/>
          <a:ext cx="2467688" cy="1463040"/>
        </a:xfrm>
        <a:prstGeom prst="roundRect">
          <a:avLst>
            <a:gd name="adj" fmla="val 10000"/>
          </a:avLst>
        </a:prstGeom>
        <a:solidFill>
          <a:srgbClr val="FFFFFF">
            <a:alpha val="90000"/>
            <a:hueOff val="0"/>
            <a:satOff val="0"/>
            <a:lumOff val="0"/>
            <a:alphaOff val="0"/>
          </a:srgbClr>
        </a:solidFill>
        <a:ln w="31750" cap="flat" cmpd="sng" algn="ctr">
          <a:solidFill>
            <a:schemeClr val="accent2"/>
          </a:solidFill>
          <a:prstDash val="solid"/>
          <a:miter lim="800000"/>
        </a:ln>
        <a:effectLst/>
      </dgm:spPr>
      <dgm:t>
        <a:bodyPr lIns="0" tIns="0" rIns="0" bIns="0" anchor="ctr" anchorCtr="0"/>
        <a:lstStyle/>
        <a:p>
          <a:pPr algn="l">
            <a:buChar char="•"/>
          </a:pPr>
          <a:endParaRPr lang="en-US" dirty="0">
            <a:solidFill>
              <a:srgbClr val="003D7E">
                <a:hueOff val="0"/>
                <a:satOff val="0"/>
                <a:lumOff val="0"/>
                <a:alphaOff val="0"/>
              </a:srgbClr>
            </a:solidFill>
            <a:latin typeface="Source Sans Pro" panose="020B0503030403020204" pitchFamily="34" charset="0"/>
            <a:ea typeface="Source Sans Pro" panose="020B0503030403020204" pitchFamily="34" charset="0"/>
            <a:cs typeface="+mn-cs"/>
          </a:endParaRPr>
        </a:p>
      </dgm:t>
    </dgm:pt>
    <dgm:pt modelId="{770E080B-61ED-491B-BB1E-E2AC3731E580}" type="parTrans" cxnId="{F4056F3C-CA9C-45D5-9F18-43A72639E58F}">
      <dgm:prSet/>
      <dgm:spPr/>
      <dgm:t>
        <a:bodyPr/>
        <a:lstStyle/>
        <a:p>
          <a:endParaRPr lang="en-US"/>
        </a:p>
      </dgm:t>
    </dgm:pt>
    <dgm:pt modelId="{297E13EB-0EF3-4765-93AC-6D6FEC286029}" type="sibTrans" cxnId="{F4056F3C-CA9C-45D5-9F18-43A72639E58F}">
      <dgm:prSet/>
      <dgm:spPr/>
      <dgm:t>
        <a:bodyPr/>
        <a:lstStyle/>
        <a:p>
          <a:endParaRPr lang="en-US"/>
        </a:p>
      </dgm:t>
    </dgm:pt>
    <dgm:pt modelId="{5BA4EF56-0514-449D-9B73-7E9DB9583331}">
      <dgm:prSet phldrT="[Text]" custT="1"/>
      <dgm:spPr>
        <a:xfrm rot="10800000">
          <a:off x="4929182" y="2331719"/>
          <a:ext cx="1979676" cy="1979676"/>
        </a:xfrm>
        <a:prstGeom prst="pieWedge">
          <a:avLst/>
        </a:prstGeom>
        <a:solidFill>
          <a:schemeClr val="accent1">
            <a:lumMod val="75000"/>
            <a:lumOff val="25000"/>
          </a:schemeClr>
        </a:solidFill>
        <a:ln w="12700" cap="flat" cmpd="sng" algn="ctr">
          <a:solidFill>
            <a:srgbClr val="FFFFFF">
              <a:hueOff val="0"/>
              <a:satOff val="0"/>
              <a:lumOff val="0"/>
              <a:alphaOff val="0"/>
            </a:srgbClr>
          </a:solidFill>
          <a:prstDash val="solid"/>
          <a:miter lim="800000"/>
        </a:ln>
        <a:effectLst/>
      </dgm:spPr>
      <dgm:t>
        <a:bodyPr lIns="0" tIns="0" rIns="0" bIns="0" anchor="ctr" anchorCtr="1"/>
        <a:lstStyle/>
        <a:p>
          <a:pPr>
            <a:buNone/>
          </a:pPr>
          <a:r>
            <a:rPr lang="en-US" sz="1800" b="1" dirty="0">
              <a:solidFill>
                <a:srgbClr val="FFFFFF"/>
              </a:solidFill>
              <a:latin typeface="Poppins "/>
              <a:ea typeface="Source Sans Pro" panose="020B0503030403020204" pitchFamily="34" charset="0"/>
              <a:cs typeface="+mn-cs"/>
            </a:rPr>
            <a:t>GRANTS</a:t>
          </a:r>
        </a:p>
      </dgm:t>
    </dgm:pt>
    <dgm:pt modelId="{D8AADE4F-FFDF-4471-BF7E-7EDA9728B640}" type="parTrans" cxnId="{4E12C043-06FA-4C81-88CA-C71EB5A22F58}">
      <dgm:prSet/>
      <dgm:spPr/>
      <dgm:t>
        <a:bodyPr/>
        <a:lstStyle/>
        <a:p>
          <a:endParaRPr lang="en-US"/>
        </a:p>
      </dgm:t>
    </dgm:pt>
    <dgm:pt modelId="{59E94765-858A-47B7-BBE6-3785FFFE91E7}" type="sibTrans" cxnId="{4E12C043-06FA-4C81-88CA-C71EB5A22F58}">
      <dgm:prSet/>
      <dgm:spPr/>
      <dgm:t>
        <a:bodyPr/>
        <a:lstStyle/>
        <a:p>
          <a:endParaRPr lang="en-US"/>
        </a:p>
      </dgm:t>
    </dgm:pt>
    <dgm:pt modelId="{8267A32D-2381-4E9B-BB38-3AAEB9688269}">
      <dgm:prSet phldrT="[Text]"/>
      <dgm:spPr>
        <a:xfrm>
          <a:off x="6220284" y="3108960"/>
          <a:ext cx="2468885" cy="1463040"/>
        </a:xfrm>
        <a:prstGeom prst="roundRect">
          <a:avLst>
            <a:gd name="adj" fmla="val 10000"/>
          </a:avLst>
        </a:prstGeom>
        <a:solidFill>
          <a:srgbClr val="FFFFFF">
            <a:alpha val="90000"/>
            <a:hueOff val="0"/>
            <a:satOff val="0"/>
            <a:lumOff val="0"/>
            <a:alphaOff val="0"/>
          </a:srgbClr>
        </a:solidFill>
        <a:ln w="31750" cap="flat" cmpd="sng" algn="ctr">
          <a:solidFill>
            <a:schemeClr val="accent1"/>
          </a:solidFill>
          <a:prstDash val="solid"/>
          <a:miter lim="800000"/>
        </a:ln>
        <a:effectLst/>
      </dgm:spPr>
      <dgm:t>
        <a:bodyPr/>
        <a:lstStyle/>
        <a:p>
          <a:pPr>
            <a:buChar char="•"/>
          </a:pPr>
          <a:endParaRPr lang="en-US" dirty="0">
            <a:solidFill>
              <a:srgbClr val="003D7E">
                <a:hueOff val="0"/>
                <a:satOff val="0"/>
                <a:lumOff val="0"/>
                <a:alphaOff val="0"/>
              </a:srgbClr>
            </a:solidFill>
            <a:latin typeface="Times New Roman" panose="02020603050405020304"/>
            <a:ea typeface="+mn-ea"/>
            <a:cs typeface="+mn-cs"/>
          </a:endParaRPr>
        </a:p>
      </dgm:t>
    </dgm:pt>
    <dgm:pt modelId="{C96343B5-15EA-4113-B5C6-47E9817BD9EF}" type="parTrans" cxnId="{8D1BB5C6-77EF-4C49-AB03-A5C58BE59888}">
      <dgm:prSet/>
      <dgm:spPr/>
      <dgm:t>
        <a:bodyPr/>
        <a:lstStyle/>
        <a:p>
          <a:endParaRPr lang="en-US"/>
        </a:p>
      </dgm:t>
    </dgm:pt>
    <dgm:pt modelId="{006A0DD8-B82B-4045-9D8A-69F2A7943B5C}" type="sibTrans" cxnId="{8D1BB5C6-77EF-4C49-AB03-A5C58BE59888}">
      <dgm:prSet/>
      <dgm:spPr/>
      <dgm:t>
        <a:bodyPr/>
        <a:lstStyle/>
        <a:p>
          <a:endParaRPr lang="en-US"/>
        </a:p>
      </dgm:t>
    </dgm:pt>
    <dgm:pt modelId="{2013BA4D-1F2E-48E9-9B3B-68B31F67426B}">
      <dgm:prSet phldrT="[Text]" custT="1"/>
      <dgm:spPr>
        <a:xfrm rot="16200000">
          <a:off x="2858065" y="2331719"/>
          <a:ext cx="1979676" cy="1979676"/>
        </a:xfrm>
        <a:prstGeom prst="pieWedge">
          <a:avLst/>
        </a:prstGeom>
        <a:solidFill>
          <a:srgbClr val="3BB2F1"/>
        </a:solidFill>
        <a:ln w="12700" cap="flat" cmpd="sng" algn="ctr">
          <a:solidFill>
            <a:srgbClr val="FFFFFF">
              <a:hueOff val="0"/>
              <a:satOff val="0"/>
              <a:lumOff val="0"/>
              <a:alphaOff val="0"/>
            </a:srgbClr>
          </a:solidFill>
          <a:prstDash val="solid"/>
          <a:miter lim="800000"/>
        </a:ln>
        <a:effectLst/>
      </dgm:spPr>
      <dgm:t>
        <a:bodyPr lIns="0" tIns="0" rIns="0" bIns="274320" anchor="ctr" anchorCtr="1"/>
        <a:lstStyle/>
        <a:p>
          <a:pPr>
            <a:buNone/>
          </a:pPr>
          <a:endParaRPr lang="en-US" sz="1800" b="1" dirty="0">
            <a:solidFill>
              <a:srgbClr val="FFFFFF"/>
            </a:solidFill>
            <a:latin typeface="Source Sans Pro" panose="020B0503030403020204" pitchFamily="34" charset="0"/>
            <a:ea typeface="Source Sans Pro" panose="020B0503030403020204" pitchFamily="34" charset="0"/>
            <a:cs typeface="+mn-cs"/>
          </a:endParaRPr>
        </a:p>
      </dgm:t>
    </dgm:pt>
    <dgm:pt modelId="{48215D0D-C23E-4EAA-BE4C-958F420D8319}" type="parTrans" cxnId="{5804E0DB-A6F0-4303-B14C-7065E9949FB3}">
      <dgm:prSet/>
      <dgm:spPr/>
      <dgm:t>
        <a:bodyPr/>
        <a:lstStyle/>
        <a:p>
          <a:endParaRPr lang="en-US"/>
        </a:p>
      </dgm:t>
    </dgm:pt>
    <dgm:pt modelId="{3C96E54A-E531-4931-A64F-075E60FA300A}" type="sibTrans" cxnId="{5804E0DB-A6F0-4303-B14C-7065E9949FB3}">
      <dgm:prSet/>
      <dgm:spPr/>
      <dgm:t>
        <a:bodyPr/>
        <a:lstStyle/>
        <a:p>
          <a:endParaRPr lang="en-US"/>
        </a:p>
      </dgm:t>
    </dgm:pt>
    <dgm:pt modelId="{BADD77D9-2F1F-4532-99C4-68CB0ADE7519}">
      <dgm:prSet phldrT="[Text]"/>
      <dgm:spPr>
        <a:xfrm>
          <a:off x="1278178" y="3108140"/>
          <a:ext cx="2468885" cy="1463040"/>
        </a:xfrm>
        <a:prstGeom prst="roundRect">
          <a:avLst>
            <a:gd name="adj" fmla="val 10000"/>
          </a:avLst>
        </a:prstGeom>
        <a:solidFill>
          <a:srgbClr val="FFFFFF">
            <a:alpha val="90000"/>
            <a:hueOff val="0"/>
            <a:satOff val="0"/>
            <a:lumOff val="0"/>
            <a:alphaOff val="0"/>
          </a:srgbClr>
        </a:solidFill>
        <a:ln w="31750" cap="flat" cmpd="sng" algn="ctr">
          <a:solidFill>
            <a:schemeClr val="accent1"/>
          </a:solidFill>
          <a:prstDash val="solid"/>
          <a:miter lim="800000"/>
        </a:ln>
        <a:effectLst/>
      </dgm:spPr>
      <dgm:t>
        <a:bodyPr/>
        <a:lstStyle/>
        <a:p>
          <a:pPr>
            <a:buFont typeface="Arial" panose="020B0604020202020204" pitchFamily="34" charset="0"/>
            <a:buChar char="•"/>
          </a:pPr>
          <a:endParaRPr lang="en-US" dirty="0">
            <a:solidFill>
              <a:srgbClr val="003D7E">
                <a:hueOff val="0"/>
                <a:satOff val="0"/>
                <a:lumOff val="0"/>
                <a:alphaOff val="0"/>
              </a:srgbClr>
            </a:solidFill>
            <a:latin typeface="Times New Roman" panose="02020603050405020304"/>
            <a:ea typeface="+mn-ea"/>
            <a:cs typeface="+mn-cs"/>
          </a:endParaRPr>
        </a:p>
      </dgm:t>
    </dgm:pt>
    <dgm:pt modelId="{A403B8B1-EA9D-4872-9BCF-0F87E9C12407}" type="parTrans" cxnId="{D581345D-CFDF-4528-9BAF-79F386A039EA}">
      <dgm:prSet/>
      <dgm:spPr/>
      <dgm:t>
        <a:bodyPr/>
        <a:lstStyle/>
        <a:p>
          <a:endParaRPr lang="en-US"/>
        </a:p>
      </dgm:t>
    </dgm:pt>
    <dgm:pt modelId="{70B5A1D0-1345-4AC1-9F16-02BC32867B69}" type="sibTrans" cxnId="{D581345D-CFDF-4528-9BAF-79F386A039EA}">
      <dgm:prSet/>
      <dgm:spPr/>
      <dgm:t>
        <a:bodyPr/>
        <a:lstStyle/>
        <a:p>
          <a:endParaRPr lang="en-US"/>
        </a:p>
      </dgm:t>
    </dgm:pt>
    <dgm:pt modelId="{A97AF7A0-2F78-464E-B6D8-D90818C05704}" type="pres">
      <dgm:prSet presAssocID="{224A037F-CB85-4F3F-9744-2A360A074F9A}" presName="cycleMatrixDiagram" presStyleCnt="0">
        <dgm:presLayoutVars>
          <dgm:chMax val="1"/>
          <dgm:dir/>
          <dgm:animLvl val="lvl"/>
          <dgm:resizeHandles val="exact"/>
        </dgm:presLayoutVars>
      </dgm:prSet>
      <dgm:spPr/>
    </dgm:pt>
    <dgm:pt modelId="{D30AECB8-427F-4C12-A02A-0542CD990D1B}" type="pres">
      <dgm:prSet presAssocID="{224A037F-CB85-4F3F-9744-2A360A074F9A}" presName="children" presStyleCnt="0"/>
      <dgm:spPr/>
    </dgm:pt>
    <dgm:pt modelId="{8B9157E7-4186-458A-9F03-D6259B01D613}" type="pres">
      <dgm:prSet presAssocID="{224A037F-CB85-4F3F-9744-2A360A074F9A}" presName="child1group" presStyleCnt="0"/>
      <dgm:spPr/>
    </dgm:pt>
    <dgm:pt modelId="{2420D03A-0EC7-4D49-B42E-3AC2AD069220}" type="pres">
      <dgm:prSet presAssocID="{224A037F-CB85-4F3F-9744-2A360A074F9A}" presName="child1" presStyleLbl="bgAcc1" presStyleIdx="0" presStyleCnt="4" custScaleX="109312" custLinFactNeighborX="-23392" custLinFactNeighborY="-2021"/>
      <dgm:spPr/>
    </dgm:pt>
    <dgm:pt modelId="{2B7714A0-CFB3-4386-A83B-E02E4A251620}" type="pres">
      <dgm:prSet presAssocID="{224A037F-CB85-4F3F-9744-2A360A074F9A}" presName="child1Text" presStyleLbl="bgAcc1" presStyleIdx="0" presStyleCnt="4">
        <dgm:presLayoutVars>
          <dgm:bulletEnabled val="1"/>
        </dgm:presLayoutVars>
      </dgm:prSet>
      <dgm:spPr/>
    </dgm:pt>
    <dgm:pt modelId="{3C353953-CD40-4537-A4BF-99A7CB349E48}" type="pres">
      <dgm:prSet presAssocID="{224A037F-CB85-4F3F-9744-2A360A074F9A}" presName="child2group" presStyleCnt="0"/>
      <dgm:spPr/>
    </dgm:pt>
    <dgm:pt modelId="{4C70B7E8-29F0-49B8-9D59-BC8889654AD2}" type="pres">
      <dgm:prSet presAssocID="{224A037F-CB85-4F3F-9744-2A360A074F9A}" presName="child2" presStyleLbl="bgAcc1" presStyleIdx="1" presStyleCnt="4" custScaleX="109259" custLinFactNeighborX="32373" custLinFactNeighborY="1220"/>
      <dgm:spPr/>
    </dgm:pt>
    <dgm:pt modelId="{332424B5-7411-4C62-963F-00DBBFB46843}" type="pres">
      <dgm:prSet presAssocID="{224A037F-CB85-4F3F-9744-2A360A074F9A}" presName="child2Text" presStyleLbl="bgAcc1" presStyleIdx="1" presStyleCnt="4">
        <dgm:presLayoutVars>
          <dgm:bulletEnabled val="1"/>
        </dgm:presLayoutVars>
      </dgm:prSet>
      <dgm:spPr/>
    </dgm:pt>
    <dgm:pt modelId="{6AFF50FE-94E7-4784-858A-3B5679F6A97A}" type="pres">
      <dgm:prSet presAssocID="{224A037F-CB85-4F3F-9744-2A360A074F9A}" presName="child3group" presStyleCnt="0"/>
      <dgm:spPr/>
    </dgm:pt>
    <dgm:pt modelId="{5CBF6E78-5852-4090-9B0B-A031AD1FD026}" type="pres">
      <dgm:prSet presAssocID="{224A037F-CB85-4F3F-9744-2A360A074F9A}" presName="child3" presStyleLbl="bgAcc1" presStyleIdx="2" presStyleCnt="4" custScaleX="109312" custLinFactNeighborX="32266" custLinFactNeighborY="349"/>
      <dgm:spPr/>
    </dgm:pt>
    <dgm:pt modelId="{5D1BC681-7151-4828-BFF7-6471DE168FD9}" type="pres">
      <dgm:prSet presAssocID="{224A037F-CB85-4F3F-9744-2A360A074F9A}" presName="child3Text" presStyleLbl="bgAcc1" presStyleIdx="2" presStyleCnt="4">
        <dgm:presLayoutVars>
          <dgm:bulletEnabled val="1"/>
        </dgm:presLayoutVars>
      </dgm:prSet>
      <dgm:spPr/>
    </dgm:pt>
    <dgm:pt modelId="{52C898DC-2DD4-4051-8C26-4003AAE73E5D}" type="pres">
      <dgm:prSet presAssocID="{224A037F-CB85-4F3F-9744-2A360A074F9A}" presName="child4group" presStyleCnt="0"/>
      <dgm:spPr/>
    </dgm:pt>
    <dgm:pt modelId="{E16032AB-8027-4723-9D80-071BBCD86147}" type="pres">
      <dgm:prSet presAssocID="{224A037F-CB85-4F3F-9744-2A360A074F9A}" presName="child4" presStyleLbl="bgAcc1" presStyleIdx="3" presStyleCnt="4" custScaleX="109312" custLinFactNeighborX="-23392" custLinFactNeighborY="-56"/>
      <dgm:spPr/>
    </dgm:pt>
    <dgm:pt modelId="{5DB21DA1-2E06-4D0C-A6D6-65E2991C97F4}" type="pres">
      <dgm:prSet presAssocID="{224A037F-CB85-4F3F-9744-2A360A074F9A}" presName="child4Text" presStyleLbl="bgAcc1" presStyleIdx="3" presStyleCnt="4">
        <dgm:presLayoutVars>
          <dgm:bulletEnabled val="1"/>
        </dgm:presLayoutVars>
      </dgm:prSet>
      <dgm:spPr/>
    </dgm:pt>
    <dgm:pt modelId="{B63C0856-9108-478F-ACC5-BD24979D57AC}" type="pres">
      <dgm:prSet presAssocID="{224A037F-CB85-4F3F-9744-2A360A074F9A}" presName="childPlaceholder" presStyleCnt="0"/>
      <dgm:spPr/>
    </dgm:pt>
    <dgm:pt modelId="{60E1606F-C9A1-41C3-8AA2-BF27275F26F5}" type="pres">
      <dgm:prSet presAssocID="{224A037F-CB85-4F3F-9744-2A360A074F9A}" presName="circle" presStyleCnt="0"/>
      <dgm:spPr/>
    </dgm:pt>
    <dgm:pt modelId="{3479EBD0-5590-431A-8457-6D00827C768A}" type="pres">
      <dgm:prSet presAssocID="{224A037F-CB85-4F3F-9744-2A360A074F9A}" presName="quadrant1" presStyleLbl="node1" presStyleIdx="0" presStyleCnt="4">
        <dgm:presLayoutVars>
          <dgm:chMax val="1"/>
          <dgm:bulletEnabled val="1"/>
        </dgm:presLayoutVars>
      </dgm:prSet>
      <dgm:spPr/>
    </dgm:pt>
    <dgm:pt modelId="{A65CC851-C678-4D90-98D1-8EB7D2A24F5A}" type="pres">
      <dgm:prSet presAssocID="{224A037F-CB85-4F3F-9744-2A360A074F9A}" presName="quadrant2" presStyleLbl="node1" presStyleIdx="1" presStyleCnt="4">
        <dgm:presLayoutVars>
          <dgm:chMax val="1"/>
          <dgm:bulletEnabled val="1"/>
        </dgm:presLayoutVars>
      </dgm:prSet>
      <dgm:spPr/>
    </dgm:pt>
    <dgm:pt modelId="{8471B621-E328-453B-8AA2-471EF89BAE50}" type="pres">
      <dgm:prSet presAssocID="{224A037F-CB85-4F3F-9744-2A360A074F9A}" presName="quadrant3" presStyleLbl="node1" presStyleIdx="2" presStyleCnt="4">
        <dgm:presLayoutVars>
          <dgm:chMax val="1"/>
          <dgm:bulletEnabled val="1"/>
        </dgm:presLayoutVars>
      </dgm:prSet>
      <dgm:spPr/>
    </dgm:pt>
    <dgm:pt modelId="{8EDB627C-A242-4C62-A3DD-FE449E29AB68}" type="pres">
      <dgm:prSet presAssocID="{224A037F-CB85-4F3F-9744-2A360A074F9A}" presName="quadrant4" presStyleLbl="node1" presStyleIdx="3" presStyleCnt="4">
        <dgm:presLayoutVars>
          <dgm:chMax val="1"/>
          <dgm:bulletEnabled val="1"/>
        </dgm:presLayoutVars>
      </dgm:prSet>
      <dgm:spPr/>
    </dgm:pt>
    <dgm:pt modelId="{0428D5D2-BCE2-4E9A-8BC3-8238C2256B70}" type="pres">
      <dgm:prSet presAssocID="{224A037F-CB85-4F3F-9744-2A360A074F9A}" presName="quadrantPlaceholder" presStyleCnt="0"/>
      <dgm:spPr/>
    </dgm:pt>
    <dgm:pt modelId="{DE9A7CD9-A483-4441-A33B-CD94D34018AB}" type="pres">
      <dgm:prSet presAssocID="{224A037F-CB85-4F3F-9744-2A360A074F9A}" presName="center1" presStyleLbl="fgShp" presStyleIdx="0" presStyleCnt="2"/>
      <dgm:spPr>
        <a:xfrm>
          <a:off x="4541705" y="1874520"/>
          <a:ext cx="683514" cy="594360"/>
        </a:xfrm>
        <a:prstGeom prst="circularArrow">
          <a:avLst/>
        </a:prstGeom>
        <a:solidFill>
          <a:srgbClr val="102B5F">
            <a:tint val="6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13866670-51EF-4B85-A6E4-44148073E7B4}" type="pres">
      <dgm:prSet presAssocID="{224A037F-CB85-4F3F-9744-2A360A074F9A}" presName="center2" presStyleLbl="fgShp" presStyleIdx="1" presStyleCnt="2"/>
      <dgm:spPr>
        <a:xfrm rot="10800000">
          <a:off x="4541705" y="2103119"/>
          <a:ext cx="683514" cy="594360"/>
        </a:xfrm>
        <a:prstGeom prst="circularArrow">
          <a:avLst/>
        </a:prstGeom>
        <a:solidFill>
          <a:srgbClr val="102B5F">
            <a:tint val="6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Lst>
  <dgm:cxnLst>
    <dgm:cxn modelId="{AE219206-FD49-4361-999B-252DF477839E}" type="presOf" srcId="{8267A32D-2381-4E9B-BB38-3AAEB9688269}" destId="{5D1BC681-7151-4828-BFF7-6471DE168FD9}" srcOrd="1" destOrd="0" presId="urn:microsoft.com/office/officeart/2005/8/layout/cycle4"/>
    <dgm:cxn modelId="{63A8141A-9201-4C79-9952-1528B16C9ACF}" type="presOf" srcId="{2BC585B1-F5BC-44C5-A5DC-C4C1ED632223}" destId="{2B7714A0-CFB3-4386-A83B-E02E4A251620}" srcOrd="1" destOrd="0" presId="urn:microsoft.com/office/officeart/2005/8/layout/cycle4"/>
    <dgm:cxn modelId="{56AD7F20-5ABC-48C9-A042-015DB7B24D63}" srcId="{224A037F-CB85-4F3F-9744-2A360A074F9A}" destId="{C6FF3DD4-6B20-49A7-BF94-1FE094E7F283}" srcOrd="1" destOrd="0" parTransId="{C2BA1F96-3F13-4154-8953-56FDF7BDE57F}" sibTransId="{439B0C72-7861-43CC-B092-5EB6942DD8FC}"/>
    <dgm:cxn modelId="{2D7DE921-305F-446D-8327-5A852E9FFAFB}" type="presOf" srcId="{5BA4EF56-0514-449D-9B73-7E9DB9583331}" destId="{8471B621-E328-453B-8AA2-471EF89BAE50}" srcOrd="0" destOrd="0" presId="urn:microsoft.com/office/officeart/2005/8/layout/cycle4"/>
    <dgm:cxn modelId="{F4056F3C-CA9C-45D5-9F18-43A72639E58F}" srcId="{C6FF3DD4-6B20-49A7-BF94-1FE094E7F283}" destId="{764CA859-5ABF-4617-A988-4BF7B80688F4}" srcOrd="0" destOrd="0" parTransId="{770E080B-61ED-491B-BB1E-E2AC3731E580}" sibTransId="{297E13EB-0EF3-4765-93AC-6D6FEC286029}"/>
    <dgm:cxn modelId="{D581345D-CFDF-4528-9BAF-79F386A039EA}" srcId="{2013BA4D-1F2E-48E9-9B3B-68B31F67426B}" destId="{BADD77D9-2F1F-4532-99C4-68CB0ADE7519}" srcOrd="0" destOrd="0" parTransId="{A403B8B1-EA9D-4872-9BCF-0F87E9C12407}" sibTransId="{70B5A1D0-1345-4AC1-9F16-02BC32867B69}"/>
    <dgm:cxn modelId="{4E12C043-06FA-4C81-88CA-C71EB5A22F58}" srcId="{224A037F-CB85-4F3F-9744-2A360A074F9A}" destId="{5BA4EF56-0514-449D-9B73-7E9DB9583331}" srcOrd="2" destOrd="0" parTransId="{D8AADE4F-FFDF-4471-BF7E-7EDA9728B640}" sibTransId="{59E94765-858A-47B7-BBE6-3785FFFE91E7}"/>
    <dgm:cxn modelId="{D423F249-A5E9-4B66-96C0-146F542CD845}" type="presOf" srcId="{2013BA4D-1F2E-48E9-9B3B-68B31F67426B}" destId="{8EDB627C-A242-4C62-A3DD-FE449E29AB68}" srcOrd="0" destOrd="0" presId="urn:microsoft.com/office/officeart/2005/8/layout/cycle4"/>
    <dgm:cxn modelId="{1453A16C-974F-4BF4-B000-8A11C6E730CA}" type="presOf" srcId="{8267A32D-2381-4E9B-BB38-3AAEB9688269}" destId="{5CBF6E78-5852-4090-9B0B-A031AD1FD026}" srcOrd="0" destOrd="0" presId="urn:microsoft.com/office/officeart/2005/8/layout/cycle4"/>
    <dgm:cxn modelId="{4B84CC4E-68F3-4F1B-9E3C-8AA06934371F}" type="presOf" srcId="{90AE9B95-4AD6-4A95-A80B-7116B956C71F}" destId="{3479EBD0-5590-431A-8457-6D00827C768A}" srcOrd="0" destOrd="0" presId="urn:microsoft.com/office/officeart/2005/8/layout/cycle4"/>
    <dgm:cxn modelId="{5A6C8F74-361C-42F1-8D7B-85CE5A7CD3CD}" type="presOf" srcId="{2BC585B1-F5BC-44C5-A5DC-C4C1ED632223}" destId="{2420D03A-0EC7-4D49-B42E-3AC2AD069220}" srcOrd="0" destOrd="0" presId="urn:microsoft.com/office/officeart/2005/8/layout/cycle4"/>
    <dgm:cxn modelId="{47AA1F58-1A02-4C83-94E7-E69809146BA8}" type="presOf" srcId="{764CA859-5ABF-4617-A988-4BF7B80688F4}" destId="{332424B5-7411-4C62-963F-00DBBFB46843}" srcOrd="1" destOrd="0" presId="urn:microsoft.com/office/officeart/2005/8/layout/cycle4"/>
    <dgm:cxn modelId="{4056C59D-DA37-43D0-B202-C370FB0D013E}" type="presOf" srcId="{BADD77D9-2F1F-4532-99C4-68CB0ADE7519}" destId="{E16032AB-8027-4723-9D80-071BBCD86147}" srcOrd="0" destOrd="0" presId="urn:microsoft.com/office/officeart/2005/8/layout/cycle4"/>
    <dgm:cxn modelId="{DA4FC4B5-4381-4857-8705-B88BCA3051A6}" srcId="{224A037F-CB85-4F3F-9744-2A360A074F9A}" destId="{90AE9B95-4AD6-4A95-A80B-7116B956C71F}" srcOrd="0" destOrd="0" parTransId="{0B559D3C-E0B9-4279-8482-0B43269BC2DB}" sibTransId="{38C32246-5CE2-4512-B813-1F5E73A5E001}"/>
    <dgm:cxn modelId="{895742BA-78AA-408C-B89B-4343CE498622}" srcId="{90AE9B95-4AD6-4A95-A80B-7116B956C71F}" destId="{2BC585B1-F5BC-44C5-A5DC-C4C1ED632223}" srcOrd="0" destOrd="0" parTransId="{5BF4A0E1-9CB0-4910-99EA-F981C6BA8F9F}" sibTransId="{6CBCFBBD-896A-4D03-9329-65D7681ED779}"/>
    <dgm:cxn modelId="{8D1BB5C6-77EF-4C49-AB03-A5C58BE59888}" srcId="{5BA4EF56-0514-449D-9B73-7E9DB9583331}" destId="{8267A32D-2381-4E9B-BB38-3AAEB9688269}" srcOrd="0" destOrd="0" parTransId="{C96343B5-15EA-4113-B5C6-47E9817BD9EF}" sibTransId="{006A0DD8-B82B-4045-9D8A-69F2A7943B5C}"/>
    <dgm:cxn modelId="{4CE853D1-D29D-470B-BE65-86EFB2EEDF7C}" type="presOf" srcId="{BADD77D9-2F1F-4532-99C4-68CB0ADE7519}" destId="{5DB21DA1-2E06-4D0C-A6D6-65E2991C97F4}" srcOrd="1" destOrd="0" presId="urn:microsoft.com/office/officeart/2005/8/layout/cycle4"/>
    <dgm:cxn modelId="{5804E0DB-A6F0-4303-B14C-7065E9949FB3}" srcId="{224A037F-CB85-4F3F-9744-2A360A074F9A}" destId="{2013BA4D-1F2E-48E9-9B3B-68B31F67426B}" srcOrd="3" destOrd="0" parTransId="{48215D0D-C23E-4EAA-BE4C-958F420D8319}" sibTransId="{3C96E54A-E531-4931-A64F-075E60FA300A}"/>
    <dgm:cxn modelId="{01E636DC-DD7C-43D7-A36E-1CDF9BBE19CF}" type="presOf" srcId="{764CA859-5ABF-4617-A988-4BF7B80688F4}" destId="{4C70B7E8-29F0-49B8-9D59-BC8889654AD2}" srcOrd="0" destOrd="0" presId="urn:microsoft.com/office/officeart/2005/8/layout/cycle4"/>
    <dgm:cxn modelId="{50B74BF0-41B6-4641-97EE-87EC44C27253}" type="presOf" srcId="{224A037F-CB85-4F3F-9744-2A360A074F9A}" destId="{A97AF7A0-2F78-464E-B6D8-D90818C05704}" srcOrd="0" destOrd="0" presId="urn:microsoft.com/office/officeart/2005/8/layout/cycle4"/>
    <dgm:cxn modelId="{7C3394F7-EE1C-484D-A4F5-291CEB8A54EE}" type="presOf" srcId="{C6FF3DD4-6B20-49A7-BF94-1FE094E7F283}" destId="{A65CC851-C678-4D90-98D1-8EB7D2A24F5A}" srcOrd="0" destOrd="0" presId="urn:microsoft.com/office/officeart/2005/8/layout/cycle4"/>
    <dgm:cxn modelId="{7E9E8440-3E63-463B-AF2D-1CEB99F34E48}" type="presParOf" srcId="{A97AF7A0-2F78-464E-B6D8-D90818C05704}" destId="{D30AECB8-427F-4C12-A02A-0542CD990D1B}" srcOrd="0" destOrd="0" presId="urn:microsoft.com/office/officeart/2005/8/layout/cycle4"/>
    <dgm:cxn modelId="{3E20AA06-E0C0-498C-9982-9BF0FE6E2332}" type="presParOf" srcId="{D30AECB8-427F-4C12-A02A-0542CD990D1B}" destId="{8B9157E7-4186-458A-9F03-D6259B01D613}" srcOrd="0" destOrd="0" presId="urn:microsoft.com/office/officeart/2005/8/layout/cycle4"/>
    <dgm:cxn modelId="{15B6AE61-FDE9-4E01-AE20-5D31A812223F}" type="presParOf" srcId="{8B9157E7-4186-458A-9F03-D6259B01D613}" destId="{2420D03A-0EC7-4D49-B42E-3AC2AD069220}" srcOrd="0" destOrd="0" presId="urn:microsoft.com/office/officeart/2005/8/layout/cycle4"/>
    <dgm:cxn modelId="{0D97FB19-1A64-4E6C-9E4D-110424228390}" type="presParOf" srcId="{8B9157E7-4186-458A-9F03-D6259B01D613}" destId="{2B7714A0-CFB3-4386-A83B-E02E4A251620}" srcOrd="1" destOrd="0" presId="urn:microsoft.com/office/officeart/2005/8/layout/cycle4"/>
    <dgm:cxn modelId="{CD67B8D6-1EB6-4744-9CFB-52A6BE207B89}" type="presParOf" srcId="{D30AECB8-427F-4C12-A02A-0542CD990D1B}" destId="{3C353953-CD40-4537-A4BF-99A7CB349E48}" srcOrd="1" destOrd="0" presId="urn:microsoft.com/office/officeart/2005/8/layout/cycle4"/>
    <dgm:cxn modelId="{80182715-2319-4C6C-B535-0A351C7FE314}" type="presParOf" srcId="{3C353953-CD40-4537-A4BF-99A7CB349E48}" destId="{4C70B7E8-29F0-49B8-9D59-BC8889654AD2}" srcOrd="0" destOrd="0" presId="urn:microsoft.com/office/officeart/2005/8/layout/cycle4"/>
    <dgm:cxn modelId="{2813EB8C-0056-4926-8E4A-D4C62DFEB5E5}" type="presParOf" srcId="{3C353953-CD40-4537-A4BF-99A7CB349E48}" destId="{332424B5-7411-4C62-963F-00DBBFB46843}" srcOrd="1" destOrd="0" presId="urn:microsoft.com/office/officeart/2005/8/layout/cycle4"/>
    <dgm:cxn modelId="{E4497C5B-5D3E-4B14-A7CE-FD05AFE6DC59}" type="presParOf" srcId="{D30AECB8-427F-4C12-A02A-0542CD990D1B}" destId="{6AFF50FE-94E7-4784-858A-3B5679F6A97A}" srcOrd="2" destOrd="0" presId="urn:microsoft.com/office/officeart/2005/8/layout/cycle4"/>
    <dgm:cxn modelId="{6BB199D6-CE5C-4A11-8E4B-E76B411647D5}" type="presParOf" srcId="{6AFF50FE-94E7-4784-858A-3B5679F6A97A}" destId="{5CBF6E78-5852-4090-9B0B-A031AD1FD026}" srcOrd="0" destOrd="0" presId="urn:microsoft.com/office/officeart/2005/8/layout/cycle4"/>
    <dgm:cxn modelId="{C5EF4223-BFDF-40F9-B082-7E7F0AB6AB3F}" type="presParOf" srcId="{6AFF50FE-94E7-4784-858A-3B5679F6A97A}" destId="{5D1BC681-7151-4828-BFF7-6471DE168FD9}" srcOrd="1" destOrd="0" presId="urn:microsoft.com/office/officeart/2005/8/layout/cycle4"/>
    <dgm:cxn modelId="{9440AA8D-0601-4FB4-A8EC-2B497E133BB2}" type="presParOf" srcId="{D30AECB8-427F-4C12-A02A-0542CD990D1B}" destId="{52C898DC-2DD4-4051-8C26-4003AAE73E5D}" srcOrd="3" destOrd="0" presId="urn:microsoft.com/office/officeart/2005/8/layout/cycle4"/>
    <dgm:cxn modelId="{8E847CF6-8542-4B06-B735-B5C40CCEA518}" type="presParOf" srcId="{52C898DC-2DD4-4051-8C26-4003AAE73E5D}" destId="{E16032AB-8027-4723-9D80-071BBCD86147}" srcOrd="0" destOrd="0" presId="urn:microsoft.com/office/officeart/2005/8/layout/cycle4"/>
    <dgm:cxn modelId="{62F753E6-46FC-4A1E-8E83-FA068DB658EA}" type="presParOf" srcId="{52C898DC-2DD4-4051-8C26-4003AAE73E5D}" destId="{5DB21DA1-2E06-4D0C-A6D6-65E2991C97F4}" srcOrd="1" destOrd="0" presId="urn:microsoft.com/office/officeart/2005/8/layout/cycle4"/>
    <dgm:cxn modelId="{59747BD8-B3F7-4F02-A2B3-4DADE66273C4}" type="presParOf" srcId="{D30AECB8-427F-4C12-A02A-0542CD990D1B}" destId="{B63C0856-9108-478F-ACC5-BD24979D57AC}" srcOrd="4" destOrd="0" presId="urn:microsoft.com/office/officeart/2005/8/layout/cycle4"/>
    <dgm:cxn modelId="{24A94B2B-8E0E-42F6-ABD5-FAFE76042A20}" type="presParOf" srcId="{A97AF7A0-2F78-464E-B6D8-D90818C05704}" destId="{60E1606F-C9A1-41C3-8AA2-BF27275F26F5}" srcOrd="1" destOrd="0" presId="urn:microsoft.com/office/officeart/2005/8/layout/cycle4"/>
    <dgm:cxn modelId="{9BFCF4ED-AA53-4D54-A8C8-983D35F1D8F3}" type="presParOf" srcId="{60E1606F-C9A1-41C3-8AA2-BF27275F26F5}" destId="{3479EBD0-5590-431A-8457-6D00827C768A}" srcOrd="0" destOrd="0" presId="urn:microsoft.com/office/officeart/2005/8/layout/cycle4"/>
    <dgm:cxn modelId="{8F7B2111-B30C-416B-A162-EC121A6091AE}" type="presParOf" srcId="{60E1606F-C9A1-41C3-8AA2-BF27275F26F5}" destId="{A65CC851-C678-4D90-98D1-8EB7D2A24F5A}" srcOrd="1" destOrd="0" presId="urn:microsoft.com/office/officeart/2005/8/layout/cycle4"/>
    <dgm:cxn modelId="{08180A9C-4139-4069-AAB8-16B8BE06D7AD}" type="presParOf" srcId="{60E1606F-C9A1-41C3-8AA2-BF27275F26F5}" destId="{8471B621-E328-453B-8AA2-471EF89BAE50}" srcOrd="2" destOrd="0" presId="urn:microsoft.com/office/officeart/2005/8/layout/cycle4"/>
    <dgm:cxn modelId="{6BF88A53-7364-4BE1-988E-2169DE505C08}" type="presParOf" srcId="{60E1606F-C9A1-41C3-8AA2-BF27275F26F5}" destId="{8EDB627C-A242-4C62-A3DD-FE449E29AB68}" srcOrd="3" destOrd="0" presId="urn:microsoft.com/office/officeart/2005/8/layout/cycle4"/>
    <dgm:cxn modelId="{69C6F1F5-9774-41D5-882D-84D0C702DA67}" type="presParOf" srcId="{60E1606F-C9A1-41C3-8AA2-BF27275F26F5}" destId="{0428D5D2-BCE2-4E9A-8BC3-8238C2256B70}" srcOrd="4" destOrd="0" presId="urn:microsoft.com/office/officeart/2005/8/layout/cycle4"/>
    <dgm:cxn modelId="{A64BA199-0D3D-484C-BDB8-1BDD22BBCFEF}" type="presParOf" srcId="{A97AF7A0-2F78-464E-B6D8-D90818C05704}" destId="{DE9A7CD9-A483-4441-A33B-CD94D34018AB}" srcOrd="2" destOrd="0" presId="urn:microsoft.com/office/officeart/2005/8/layout/cycle4"/>
    <dgm:cxn modelId="{DC72F9CC-0489-4499-BD61-2B9E1F834889}" type="presParOf" srcId="{A97AF7A0-2F78-464E-B6D8-D90818C05704}" destId="{13866670-51EF-4B85-A6E4-44148073E7B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4D9DC-8C8F-4B71-899A-2FA515627840}"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70E7BC80-E136-46F0-ACE2-BF30F954A33D}">
      <dgm:prSet custT="1"/>
      <dgm:spPr/>
      <dgm:t>
        <a:bodyPr/>
        <a:lstStyle/>
        <a:p>
          <a:pPr>
            <a:lnSpc>
              <a:spcPct val="100000"/>
            </a:lnSpc>
            <a:defRPr cap="all"/>
          </a:pPr>
          <a:r>
            <a:rPr lang="en-US" sz="2000" b="1" i="0" dirty="0">
              <a:solidFill>
                <a:srgbClr val="003E7E"/>
              </a:solidFill>
              <a:latin typeface="Poppins" panose="00000500000000000000" pitchFamily="2" charset="0"/>
              <a:cs typeface="Poppins" panose="00000500000000000000" pitchFamily="2" charset="0"/>
            </a:rPr>
            <a:t>Employer Tuition Assistance</a:t>
          </a:r>
          <a:endParaRPr lang="en-US" sz="2000" b="1" dirty="0">
            <a:solidFill>
              <a:srgbClr val="003E7E"/>
            </a:solidFill>
            <a:latin typeface="Poppins" panose="00000500000000000000" pitchFamily="2" charset="0"/>
            <a:cs typeface="Poppins" panose="00000500000000000000" pitchFamily="2" charset="0"/>
          </a:endParaRPr>
        </a:p>
      </dgm:t>
    </dgm:pt>
    <dgm:pt modelId="{A3B632B3-D6FB-41FD-B8E7-77FBECB78369}" type="parTrans" cxnId="{0124B70A-AA12-4A1C-9CAA-D23B45958BF1}">
      <dgm:prSet/>
      <dgm:spPr/>
      <dgm:t>
        <a:bodyPr/>
        <a:lstStyle/>
        <a:p>
          <a:endParaRPr lang="en-US" sz="1800" b="1">
            <a:latin typeface="Poppins" panose="00000500000000000000" pitchFamily="2" charset="0"/>
            <a:cs typeface="Poppins" panose="00000500000000000000" pitchFamily="2" charset="0"/>
          </a:endParaRPr>
        </a:p>
      </dgm:t>
    </dgm:pt>
    <dgm:pt modelId="{8C19267E-7CAA-41F5-873C-B5F0447DD3B4}" type="sibTrans" cxnId="{0124B70A-AA12-4A1C-9CAA-D23B45958BF1}">
      <dgm:prSet/>
      <dgm:spPr/>
      <dgm:t>
        <a:bodyPr/>
        <a:lstStyle/>
        <a:p>
          <a:endParaRPr lang="en-US" sz="1800" b="1">
            <a:latin typeface="Poppins" panose="00000500000000000000" pitchFamily="2" charset="0"/>
            <a:cs typeface="Poppins" panose="00000500000000000000" pitchFamily="2" charset="0"/>
          </a:endParaRPr>
        </a:p>
      </dgm:t>
    </dgm:pt>
    <dgm:pt modelId="{3472D701-B507-4C96-845B-0CAFD8EFB35E}">
      <dgm:prSet custT="1"/>
      <dgm:spPr/>
      <dgm:t>
        <a:bodyPr/>
        <a:lstStyle/>
        <a:p>
          <a:pPr>
            <a:lnSpc>
              <a:spcPct val="100000"/>
            </a:lnSpc>
            <a:defRPr cap="all"/>
          </a:pPr>
          <a:r>
            <a:rPr lang="en-US" sz="2000" b="1" i="0" dirty="0">
              <a:solidFill>
                <a:srgbClr val="003E7E"/>
              </a:solidFill>
              <a:latin typeface="Poppins" panose="00000500000000000000" pitchFamily="2" charset="0"/>
              <a:cs typeface="Poppins" panose="00000500000000000000" pitchFamily="2" charset="0"/>
            </a:rPr>
            <a:t>Military Benefits</a:t>
          </a:r>
          <a:endParaRPr lang="en-US" sz="2000" b="1" dirty="0">
            <a:solidFill>
              <a:srgbClr val="003E7E"/>
            </a:solidFill>
            <a:latin typeface="Poppins" panose="00000500000000000000" pitchFamily="2" charset="0"/>
            <a:cs typeface="Poppins" panose="00000500000000000000" pitchFamily="2" charset="0"/>
          </a:endParaRPr>
        </a:p>
      </dgm:t>
    </dgm:pt>
    <dgm:pt modelId="{F9E2EDD4-97B5-4989-BE7F-4CFA45EC4B45}" type="parTrans" cxnId="{A9D67FB4-4812-44DA-BC07-64549483CFCA}">
      <dgm:prSet/>
      <dgm:spPr/>
      <dgm:t>
        <a:bodyPr/>
        <a:lstStyle/>
        <a:p>
          <a:endParaRPr lang="en-US" sz="1800" b="1">
            <a:latin typeface="Poppins" panose="00000500000000000000" pitchFamily="2" charset="0"/>
            <a:cs typeface="Poppins" panose="00000500000000000000" pitchFamily="2" charset="0"/>
          </a:endParaRPr>
        </a:p>
      </dgm:t>
    </dgm:pt>
    <dgm:pt modelId="{5BA25CA0-756F-4C17-BF0C-AD509C6159FE}" type="sibTrans" cxnId="{A9D67FB4-4812-44DA-BC07-64549483CFCA}">
      <dgm:prSet/>
      <dgm:spPr/>
      <dgm:t>
        <a:bodyPr/>
        <a:lstStyle/>
        <a:p>
          <a:endParaRPr lang="en-US" sz="1800" b="1">
            <a:latin typeface="Poppins" panose="00000500000000000000" pitchFamily="2" charset="0"/>
            <a:cs typeface="Poppins" panose="00000500000000000000" pitchFamily="2" charset="0"/>
          </a:endParaRPr>
        </a:p>
      </dgm:t>
    </dgm:pt>
    <dgm:pt modelId="{DF904FAF-4B64-431C-9D26-5159C1D5AFCC}">
      <dgm:prSet custT="1"/>
      <dgm:spPr/>
      <dgm:t>
        <a:bodyPr/>
        <a:lstStyle/>
        <a:p>
          <a:pPr>
            <a:lnSpc>
              <a:spcPct val="100000"/>
            </a:lnSpc>
            <a:defRPr cap="all"/>
          </a:pPr>
          <a:r>
            <a:rPr lang="en-US" sz="2000" b="1" i="0" dirty="0">
              <a:solidFill>
                <a:srgbClr val="003E7E"/>
              </a:solidFill>
              <a:latin typeface="Poppins" panose="00000500000000000000" pitchFamily="2" charset="0"/>
              <a:cs typeface="Poppins" panose="00000500000000000000" pitchFamily="2" charset="0"/>
            </a:rPr>
            <a:t>Tax Benefits</a:t>
          </a:r>
          <a:endParaRPr lang="en-US" sz="2000" b="1" dirty="0">
            <a:solidFill>
              <a:srgbClr val="003E7E"/>
            </a:solidFill>
            <a:latin typeface="Poppins" panose="00000500000000000000" pitchFamily="2" charset="0"/>
            <a:cs typeface="Poppins" panose="00000500000000000000" pitchFamily="2" charset="0"/>
          </a:endParaRPr>
        </a:p>
      </dgm:t>
    </dgm:pt>
    <dgm:pt modelId="{BBD8DC29-DD8C-4495-B60E-521D110B6BD5}" type="parTrans" cxnId="{52ECE1E2-26A4-4224-8045-532BF9285003}">
      <dgm:prSet/>
      <dgm:spPr/>
      <dgm:t>
        <a:bodyPr/>
        <a:lstStyle/>
        <a:p>
          <a:endParaRPr lang="en-US" sz="1800" b="1">
            <a:latin typeface="Poppins" panose="00000500000000000000" pitchFamily="2" charset="0"/>
            <a:cs typeface="Poppins" panose="00000500000000000000" pitchFamily="2" charset="0"/>
          </a:endParaRPr>
        </a:p>
      </dgm:t>
    </dgm:pt>
    <dgm:pt modelId="{1E76801A-4BC8-4006-B282-4CF5E591D6B7}" type="sibTrans" cxnId="{52ECE1E2-26A4-4224-8045-532BF9285003}">
      <dgm:prSet/>
      <dgm:spPr/>
      <dgm:t>
        <a:bodyPr/>
        <a:lstStyle/>
        <a:p>
          <a:endParaRPr lang="en-US" sz="1800" b="1">
            <a:latin typeface="Poppins" panose="00000500000000000000" pitchFamily="2" charset="0"/>
            <a:cs typeface="Poppins" panose="00000500000000000000" pitchFamily="2" charset="0"/>
          </a:endParaRPr>
        </a:p>
      </dgm:t>
    </dgm:pt>
    <dgm:pt modelId="{77CCD4E4-EFEE-420E-940C-FC40E4B98447}">
      <dgm:prSet custT="1"/>
      <dgm:spPr/>
      <dgm:t>
        <a:bodyPr/>
        <a:lstStyle/>
        <a:p>
          <a:pPr>
            <a:lnSpc>
              <a:spcPct val="100000"/>
            </a:lnSpc>
            <a:defRPr cap="all"/>
          </a:pPr>
          <a:r>
            <a:rPr lang="en-US" sz="2000" b="1" i="0" dirty="0" err="1">
              <a:solidFill>
                <a:srgbClr val="003E7E"/>
              </a:solidFill>
              <a:latin typeface="Poppins" panose="00000500000000000000" pitchFamily="2" charset="0"/>
              <a:cs typeface="Poppins" panose="00000500000000000000" pitchFamily="2" charset="0"/>
            </a:rPr>
            <a:t>Americorps</a:t>
          </a:r>
          <a:endParaRPr lang="en-US" sz="2000" b="1" dirty="0">
            <a:solidFill>
              <a:srgbClr val="003E7E"/>
            </a:solidFill>
            <a:latin typeface="Poppins" panose="00000500000000000000" pitchFamily="2" charset="0"/>
            <a:cs typeface="Poppins" panose="00000500000000000000" pitchFamily="2" charset="0"/>
          </a:endParaRPr>
        </a:p>
      </dgm:t>
    </dgm:pt>
    <dgm:pt modelId="{0BA4C2C3-E8EF-4A67-98E6-1BC57C3C5988}" type="parTrans" cxnId="{4E90E0DE-0DFA-4891-9CC1-A1E798390C3B}">
      <dgm:prSet/>
      <dgm:spPr/>
      <dgm:t>
        <a:bodyPr/>
        <a:lstStyle/>
        <a:p>
          <a:endParaRPr lang="en-US" sz="1800" b="1">
            <a:latin typeface="Poppins" panose="00000500000000000000" pitchFamily="2" charset="0"/>
            <a:cs typeface="Poppins" panose="00000500000000000000" pitchFamily="2" charset="0"/>
          </a:endParaRPr>
        </a:p>
      </dgm:t>
    </dgm:pt>
    <dgm:pt modelId="{D5C07BBF-4D66-476B-9B0A-62A6E3C719E1}" type="sibTrans" cxnId="{4E90E0DE-0DFA-4891-9CC1-A1E798390C3B}">
      <dgm:prSet/>
      <dgm:spPr/>
      <dgm:t>
        <a:bodyPr/>
        <a:lstStyle/>
        <a:p>
          <a:endParaRPr lang="en-US" sz="1800" b="1">
            <a:latin typeface="Poppins" panose="00000500000000000000" pitchFamily="2" charset="0"/>
            <a:cs typeface="Poppins" panose="00000500000000000000" pitchFamily="2" charset="0"/>
          </a:endParaRPr>
        </a:p>
      </dgm:t>
    </dgm:pt>
    <dgm:pt modelId="{2DC92FFB-8B71-40D8-B48D-E8DDC2779DA6}">
      <dgm:prSet custT="1"/>
      <dgm:spPr/>
      <dgm:t>
        <a:bodyPr/>
        <a:lstStyle/>
        <a:p>
          <a:pPr>
            <a:lnSpc>
              <a:spcPct val="100000"/>
            </a:lnSpc>
            <a:defRPr cap="all"/>
          </a:pPr>
          <a:r>
            <a:rPr lang="en-US" sz="2000" b="1" dirty="0">
              <a:solidFill>
                <a:srgbClr val="003E7E"/>
              </a:solidFill>
              <a:latin typeface="Poppins" panose="00000500000000000000" pitchFamily="2" charset="0"/>
              <a:cs typeface="Poppins" panose="00000500000000000000" pitchFamily="2" charset="0"/>
            </a:rPr>
            <a:t>Installment payment plan</a:t>
          </a:r>
        </a:p>
      </dgm:t>
    </dgm:pt>
    <dgm:pt modelId="{0F937EF4-0940-49B2-AE20-65E35D1561EE}" type="parTrans" cxnId="{EDB000BF-D353-425A-B43D-F856AEA1DC1F}">
      <dgm:prSet/>
      <dgm:spPr/>
      <dgm:t>
        <a:bodyPr/>
        <a:lstStyle/>
        <a:p>
          <a:endParaRPr lang="en-US"/>
        </a:p>
      </dgm:t>
    </dgm:pt>
    <dgm:pt modelId="{63B8CCD9-9D33-47DD-B77F-549C41E9CE9A}" type="sibTrans" cxnId="{EDB000BF-D353-425A-B43D-F856AEA1DC1F}">
      <dgm:prSet/>
      <dgm:spPr/>
      <dgm:t>
        <a:bodyPr/>
        <a:lstStyle/>
        <a:p>
          <a:endParaRPr lang="en-US"/>
        </a:p>
      </dgm:t>
    </dgm:pt>
    <dgm:pt modelId="{753E1A9F-1D80-4350-AB8F-993AC6F6C334}" type="pres">
      <dgm:prSet presAssocID="{D414D9DC-8C8F-4B71-899A-2FA515627840}" presName="root" presStyleCnt="0">
        <dgm:presLayoutVars>
          <dgm:dir/>
          <dgm:resizeHandles val="exact"/>
        </dgm:presLayoutVars>
      </dgm:prSet>
      <dgm:spPr/>
    </dgm:pt>
    <dgm:pt modelId="{DB825009-DD8C-42EC-AB9B-C882F9395FA4}" type="pres">
      <dgm:prSet presAssocID="{2DC92FFB-8B71-40D8-B48D-E8DDC2779DA6}" presName="compNode" presStyleCnt="0"/>
      <dgm:spPr/>
    </dgm:pt>
    <dgm:pt modelId="{2A9C7869-63C4-4F1A-9AA4-ECEAA0B83F17}" type="pres">
      <dgm:prSet presAssocID="{2DC92FFB-8B71-40D8-B48D-E8DDC2779DA6}" presName="iconBgRect" presStyleLbl="bgShp" presStyleIdx="0" presStyleCnt="5" custScaleX="144905" custScaleY="130748"/>
      <dgm:spPr>
        <a:xfrm>
          <a:off x="352877" y="874281"/>
          <a:ext cx="1098000" cy="1098000"/>
        </a:xfrm>
        <a:prstGeom prst="round2DiagRect">
          <a:avLst>
            <a:gd name="adj1" fmla="val 29727"/>
            <a:gd name="adj2" fmla="val 0"/>
          </a:avLst>
        </a:prstGeom>
        <a:solidFill>
          <a:schemeClr val="bg1"/>
        </a:solidFill>
        <a:ln w="38100">
          <a:solidFill>
            <a:srgbClr val="003E7E"/>
          </a:solidFill>
        </a:ln>
        <a:effectLst/>
      </dgm:spPr>
    </dgm:pt>
    <dgm:pt modelId="{B92DA48C-765B-4F43-8C2A-0D480531DDC1}" type="pres">
      <dgm:prSet presAssocID="{2DC92FFB-8B71-40D8-B48D-E8DDC2779DA6}" presName="iconRect" presStyleLbl="node1" presStyleIdx="0" presStyleCnt="5" custScaleX="152400" custScaleY="152400"/>
      <dgm:spPr>
        <a:blipFill>
          <a:blip xmlns:r="http://schemas.openxmlformats.org/officeDocument/2006/relationships" r:embed="rId1">
            <a:duotone>
              <a:schemeClr val="accent4">
                <a:shade val="45000"/>
                <a:satMod val="135000"/>
              </a:schemeClr>
              <a:prstClr val="white"/>
            </a:duotone>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tract with solid fill"/>
        </a:ext>
      </dgm:extLst>
    </dgm:pt>
    <dgm:pt modelId="{F465F866-8291-4FE9-B5DB-23F58E5B339D}" type="pres">
      <dgm:prSet presAssocID="{2DC92FFB-8B71-40D8-B48D-E8DDC2779DA6}" presName="spaceRect" presStyleCnt="0"/>
      <dgm:spPr/>
    </dgm:pt>
    <dgm:pt modelId="{718358DA-9D07-4E3F-81C8-B8007A457D7F}" type="pres">
      <dgm:prSet presAssocID="{2DC92FFB-8B71-40D8-B48D-E8DDC2779DA6}" presName="textRect" presStyleLbl="revTx" presStyleIdx="0" presStyleCnt="5">
        <dgm:presLayoutVars>
          <dgm:chMax val="1"/>
          <dgm:chPref val="1"/>
        </dgm:presLayoutVars>
      </dgm:prSet>
      <dgm:spPr/>
    </dgm:pt>
    <dgm:pt modelId="{65FB13E3-84F9-4A14-8878-1BE62DCF8B06}" type="pres">
      <dgm:prSet presAssocID="{63B8CCD9-9D33-47DD-B77F-549C41E9CE9A}" presName="sibTrans" presStyleCnt="0"/>
      <dgm:spPr/>
    </dgm:pt>
    <dgm:pt modelId="{1FD16D9D-D11A-46AE-86C5-5B530783C044}" type="pres">
      <dgm:prSet presAssocID="{70E7BC80-E136-46F0-ACE2-BF30F954A33D}" presName="compNode" presStyleCnt="0"/>
      <dgm:spPr/>
    </dgm:pt>
    <dgm:pt modelId="{8ED28685-FE4B-4ECE-9981-BDD5CB08AB55}" type="pres">
      <dgm:prSet presAssocID="{70E7BC80-E136-46F0-ACE2-BF30F954A33D}" presName="iconBgRect" presStyleLbl="bgShp" presStyleIdx="1" presStyleCnt="5" custScaleX="145219" custScaleY="130697"/>
      <dgm:spPr>
        <a:prstGeom prst="round2DiagRect">
          <a:avLst>
            <a:gd name="adj1" fmla="val 29727"/>
            <a:gd name="adj2" fmla="val 0"/>
          </a:avLst>
        </a:prstGeom>
        <a:solidFill>
          <a:schemeClr val="bg1"/>
        </a:solidFill>
        <a:ln w="38100">
          <a:solidFill>
            <a:srgbClr val="003E7E"/>
          </a:solidFill>
        </a:ln>
      </dgm:spPr>
    </dgm:pt>
    <dgm:pt modelId="{669F5827-6BB0-4888-8D17-9ED473B1C9A9}" type="pres">
      <dgm:prSet presAssocID="{70E7BC80-E136-46F0-ACE2-BF30F954A33D}" presName="iconRect" presStyleLbl="node1" presStyleIdx="1" presStyleCnt="5" custScaleX="151857" custScaleY="151857"/>
      <dgm:spPr>
        <a:blipFill>
          <a:blip xmlns:r="http://schemas.openxmlformats.org/officeDocument/2006/relationships" r:embed="rId3">
            <a:duotone>
              <a:schemeClr val="accent4">
                <a:shade val="45000"/>
                <a:satMod val="135000"/>
              </a:schemeClr>
              <a:prstClr val="white"/>
            </a:duotone>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ployee badge with solid fill"/>
        </a:ext>
      </dgm:extLst>
    </dgm:pt>
    <dgm:pt modelId="{189B5613-7F11-495E-9893-C06944CC2B96}" type="pres">
      <dgm:prSet presAssocID="{70E7BC80-E136-46F0-ACE2-BF30F954A33D}" presName="spaceRect" presStyleCnt="0"/>
      <dgm:spPr/>
    </dgm:pt>
    <dgm:pt modelId="{626308B8-EBAB-44CA-BE1B-CDD89A97237A}" type="pres">
      <dgm:prSet presAssocID="{70E7BC80-E136-46F0-ACE2-BF30F954A33D}" presName="textRect" presStyleLbl="revTx" presStyleIdx="1" presStyleCnt="5">
        <dgm:presLayoutVars>
          <dgm:chMax val="1"/>
          <dgm:chPref val="1"/>
        </dgm:presLayoutVars>
      </dgm:prSet>
      <dgm:spPr/>
    </dgm:pt>
    <dgm:pt modelId="{B3EAA98D-B1FB-4B92-99F2-AB7926FE2A9D}" type="pres">
      <dgm:prSet presAssocID="{8C19267E-7CAA-41F5-873C-B5F0447DD3B4}" presName="sibTrans" presStyleCnt="0"/>
      <dgm:spPr/>
    </dgm:pt>
    <dgm:pt modelId="{C3681C98-08B4-45CE-84B1-A6447CCC4CF6}" type="pres">
      <dgm:prSet presAssocID="{3472D701-B507-4C96-845B-0CAFD8EFB35E}" presName="compNode" presStyleCnt="0"/>
      <dgm:spPr/>
    </dgm:pt>
    <dgm:pt modelId="{D5D9D40A-6DE7-4854-AF89-8BD73751C8E6}" type="pres">
      <dgm:prSet presAssocID="{3472D701-B507-4C96-845B-0CAFD8EFB35E}" presName="iconBgRect" presStyleLbl="bgShp" presStyleIdx="2" presStyleCnt="5" custScaleX="145219" custScaleY="130697"/>
      <dgm:spPr>
        <a:prstGeom prst="round2DiagRect">
          <a:avLst>
            <a:gd name="adj1" fmla="val 29727"/>
            <a:gd name="adj2" fmla="val 0"/>
          </a:avLst>
        </a:prstGeom>
        <a:solidFill>
          <a:schemeClr val="bg1"/>
        </a:solidFill>
        <a:ln w="38100">
          <a:solidFill>
            <a:srgbClr val="003E7E"/>
          </a:solidFill>
        </a:ln>
      </dgm:spPr>
    </dgm:pt>
    <dgm:pt modelId="{4EA95658-C517-4400-A47C-E32A8A8A514D}" type="pres">
      <dgm:prSet presAssocID="{3472D701-B507-4C96-845B-0CAFD8EFB35E}" presName="iconRect" presStyleLbl="node1" presStyleIdx="2" presStyleCnt="5" custScaleX="151857" custScaleY="151857"/>
      <dgm:spPr>
        <a:blipFill>
          <a:blip xmlns:r="http://schemas.openxmlformats.org/officeDocument/2006/relationships" r:embed="rId5">
            <a:duotone>
              <a:schemeClr val="accent4">
                <a:shade val="45000"/>
                <a:satMod val="135000"/>
              </a:schemeClr>
              <a:prstClr val="white"/>
            </a:duotone>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oldier male with solid fill"/>
        </a:ext>
      </dgm:extLst>
    </dgm:pt>
    <dgm:pt modelId="{8C24D401-9FAC-48FC-8CB4-8D2044E8301B}" type="pres">
      <dgm:prSet presAssocID="{3472D701-B507-4C96-845B-0CAFD8EFB35E}" presName="spaceRect" presStyleCnt="0"/>
      <dgm:spPr/>
    </dgm:pt>
    <dgm:pt modelId="{59BAC00D-EDBE-4A6F-9E11-7492845C153F}" type="pres">
      <dgm:prSet presAssocID="{3472D701-B507-4C96-845B-0CAFD8EFB35E}" presName="textRect" presStyleLbl="revTx" presStyleIdx="2" presStyleCnt="5">
        <dgm:presLayoutVars>
          <dgm:chMax val="1"/>
          <dgm:chPref val="1"/>
        </dgm:presLayoutVars>
      </dgm:prSet>
      <dgm:spPr/>
    </dgm:pt>
    <dgm:pt modelId="{30DD41ED-854D-4CB9-8451-059EE828E50C}" type="pres">
      <dgm:prSet presAssocID="{5BA25CA0-756F-4C17-BF0C-AD509C6159FE}" presName="sibTrans" presStyleCnt="0"/>
      <dgm:spPr/>
    </dgm:pt>
    <dgm:pt modelId="{5790650C-DF70-40B1-9AF1-07996A47D1C2}" type="pres">
      <dgm:prSet presAssocID="{DF904FAF-4B64-431C-9D26-5159C1D5AFCC}" presName="compNode" presStyleCnt="0"/>
      <dgm:spPr/>
    </dgm:pt>
    <dgm:pt modelId="{97CBD105-C4CF-477C-9D7B-EEC500401383}" type="pres">
      <dgm:prSet presAssocID="{DF904FAF-4B64-431C-9D26-5159C1D5AFCC}" presName="iconBgRect" presStyleLbl="bgShp" presStyleIdx="3" presStyleCnt="5" custScaleX="145219" custScaleY="130697"/>
      <dgm:spPr>
        <a:prstGeom prst="round2DiagRect">
          <a:avLst>
            <a:gd name="adj1" fmla="val 29727"/>
            <a:gd name="adj2" fmla="val 0"/>
          </a:avLst>
        </a:prstGeom>
        <a:solidFill>
          <a:schemeClr val="bg1"/>
        </a:solidFill>
        <a:ln w="38100">
          <a:solidFill>
            <a:srgbClr val="003E7E"/>
          </a:solidFill>
        </a:ln>
      </dgm:spPr>
    </dgm:pt>
    <dgm:pt modelId="{CA670AB8-A836-437F-91BA-DB6D94B2F84C}" type="pres">
      <dgm:prSet presAssocID="{DF904FAF-4B64-431C-9D26-5159C1D5AFCC}" presName="iconRect" presStyleLbl="node1" presStyleIdx="3" presStyleCnt="5" custScaleX="151857" custScaleY="151857"/>
      <dgm:spPr>
        <a:blipFill>
          <a:blip xmlns:r="http://schemas.openxmlformats.org/officeDocument/2006/relationships"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ggy Bank"/>
        </a:ext>
      </dgm:extLst>
    </dgm:pt>
    <dgm:pt modelId="{DE2B34E0-067F-48B3-BAFD-96A15020E60D}" type="pres">
      <dgm:prSet presAssocID="{DF904FAF-4B64-431C-9D26-5159C1D5AFCC}" presName="spaceRect" presStyleCnt="0"/>
      <dgm:spPr/>
    </dgm:pt>
    <dgm:pt modelId="{258CE540-FF7A-4C7C-8B4B-5767530C15C9}" type="pres">
      <dgm:prSet presAssocID="{DF904FAF-4B64-431C-9D26-5159C1D5AFCC}" presName="textRect" presStyleLbl="revTx" presStyleIdx="3" presStyleCnt="5">
        <dgm:presLayoutVars>
          <dgm:chMax val="1"/>
          <dgm:chPref val="1"/>
        </dgm:presLayoutVars>
      </dgm:prSet>
      <dgm:spPr/>
    </dgm:pt>
    <dgm:pt modelId="{551D69E5-3EB2-418D-B0CD-4DB562457DAA}" type="pres">
      <dgm:prSet presAssocID="{1E76801A-4BC8-4006-B282-4CF5E591D6B7}" presName="sibTrans" presStyleCnt="0"/>
      <dgm:spPr/>
    </dgm:pt>
    <dgm:pt modelId="{1F0BAD50-1B51-45C5-95AB-EFB892400678}" type="pres">
      <dgm:prSet presAssocID="{77CCD4E4-EFEE-420E-940C-FC40E4B98447}" presName="compNode" presStyleCnt="0"/>
      <dgm:spPr/>
    </dgm:pt>
    <dgm:pt modelId="{B0C8AAFF-76B2-42F5-881D-DE7DE001AC38}" type="pres">
      <dgm:prSet presAssocID="{77CCD4E4-EFEE-420E-940C-FC40E4B98447}" presName="iconBgRect" presStyleLbl="bgShp" presStyleIdx="4" presStyleCnt="5" custScaleX="145219" custScaleY="123436"/>
      <dgm:spPr>
        <a:prstGeom prst="round2DiagRect">
          <a:avLst>
            <a:gd name="adj1" fmla="val 29727"/>
            <a:gd name="adj2" fmla="val 0"/>
          </a:avLst>
        </a:prstGeom>
        <a:solidFill>
          <a:schemeClr val="bg1"/>
        </a:solidFill>
        <a:ln w="38100">
          <a:solidFill>
            <a:srgbClr val="003E7E"/>
          </a:solidFill>
        </a:ln>
      </dgm:spPr>
    </dgm:pt>
    <dgm:pt modelId="{40ED72E1-FA5A-4A84-8967-948E5385CB03}" type="pres">
      <dgm:prSet presAssocID="{77CCD4E4-EFEE-420E-940C-FC40E4B98447}" presName="iconRect" presStyleLbl="node1" presStyleIdx="4" presStyleCnt="5" custScaleX="151857" custScaleY="151857"/>
      <dgm:spPr>
        <a:blipFill>
          <a:blip xmlns:r="http://schemas.openxmlformats.org/officeDocument/2006/relationships" r:embed="rId9">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2ED0C786-7E07-4E66-9E60-0667DE769AA5}" type="pres">
      <dgm:prSet presAssocID="{77CCD4E4-EFEE-420E-940C-FC40E4B98447}" presName="spaceRect" presStyleCnt="0"/>
      <dgm:spPr/>
    </dgm:pt>
    <dgm:pt modelId="{A34AAC98-0DF6-43E6-A9B6-F431DBC127E1}" type="pres">
      <dgm:prSet presAssocID="{77CCD4E4-EFEE-420E-940C-FC40E4B98447}" presName="textRect" presStyleLbl="revTx" presStyleIdx="4" presStyleCnt="5">
        <dgm:presLayoutVars>
          <dgm:chMax val="1"/>
          <dgm:chPref val="1"/>
        </dgm:presLayoutVars>
      </dgm:prSet>
      <dgm:spPr/>
    </dgm:pt>
  </dgm:ptLst>
  <dgm:cxnLst>
    <dgm:cxn modelId="{0124B70A-AA12-4A1C-9CAA-D23B45958BF1}" srcId="{D414D9DC-8C8F-4B71-899A-2FA515627840}" destId="{70E7BC80-E136-46F0-ACE2-BF30F954A33D}" srcOrd="1" destOrd="0" parTransId="{A3B632B3-D6FB-41FD-B8E7-77FBECB78369}" sibTransId="{8C19267E-7CAA-41F5-873C-B5F0447DD3B4}"/>
    <dgm:cxn modelId="{1357C129-E8C3-4AFB-90E1-28CAACE6721B}" type="presOf" srcId="{D414D9DC-8C8F-4B71-899A-2FA515627840}" destId="{753E1A9F-1D80-4350-AB8F-993AC6F6C334}" srcOrd="0" destOrd="0" presId="urn:microsoft.com/office/officeart/2018/5/layout/IconLeafLabelList"/>
    <dgm:cxn modelId="{33EE5B36-E4E5-49F5-BB0B-C6574EB62AA5}" type="presOf" srcId="{77CCD4E4-EFEE-420E-940C-FC40E4B98447}" destId="{A34AAC98-0DF6-43E6-A9B6-F431DBC127E1}" srcOrd="0" destOrd="0" presId="urn:microsoft.com/office/officeart/2018/5/layout/IconLeafLabelList"/>
    <dgm:cxn modelId="{A9D67FB4-4812-44DA-BC07-64549483CFCA}" srcId="{D414D9DC-8C8F-4B71-899A-2FA515627840}" destId="{3472D701-B507-4C96-845B-0CAFD8EFB35E}" srcOrd="2" destOrd="0" parTransId="{F9E2EDD4-97B5-4989-BE7F-4CFA45EC4B45}" sibTransId="{5BA25CA0-756F-4C17-BF0C-AD509C6159FE}"/>
    <dgm:cxn modelId="{EDB000BF-D353-425A-B43D-F856AEA1DC1F}" srcId="{D414D9DC-8C8F-4B71-899A-2FA515627840}" destId="{2DC92FFB-8B71-40D8-B48D-E8DDC2779DA6}" srcOrd="0" destOrd="0" parTransId="{0F937EF4-0940-49B2-AE20-65E35D1561EE}" sibTransId="{63B8CCD9-9D33-47DD-B77F-549C41E9CE9A}"/>
    <dgm:cxn modelId="{AE0F7BC7-2926-4DD8-A2B9-2BEFA62B9E7D}" type="presOf" srcId="{70E7BC80-E136-46F0-ACE2-BF30F954A33D}" destId="{626308B8-EBAB-44CA-BE1B-CDD89A97237A}" srcOrd="0" destOrd="0" presId="urn:microsoft.com/office/officeart/2018/5/layout/IconLeafLabelList"/>
    <dgm:cxn modelId="{09848EC8-BAA7-454A-B848-DA42885C8D39}" type="presOf" srcId="{3472D701-B507-4C96-845B-0CAFD8EFB35E}" destId="{59BAC00D-EDBE-4A6F-9E11-7492845C153F}" srcOrd="0" destOrd="0" presId="urn:microsoft.com/office/officeart/2018/5/layout/IconLeafLabelList"/>
    <dgm:cxn modelId="{17E2EBCB-90AF-4C39-976C-CA86BB045C87}" type="presOf" srcId="{2DC92FFB-8B71-40D8-B48D-E8DDC2779DA6}" destId="{718358DA-9D07-4E3F-81C8-B8007A457D7F}" srcOrd="0" destOrd="0" presId="urn:microsoft.com/office/officeart/2018/5/layout/IconLeafLabelList"/>
    <dgm:cxn modelId="{4E90E0DE-0DFA-4891-9CC1-A1E798390C3B}" srcId="{D414D9DC-8C8F-4B71-899A-2FA515627840}" destId="{77CCD4E4-EFEE-420E-940C-FC40E4B98447}" srcOrd="4" destOrd="0" parTransId="{0BA4C2C3-E8EF-4A67-98E6-1BC57C3C5988}" sibTransId="{D5C07BBF-4D66-476B-9B0A-62A6E3C719E1}"/>
    <dgm:cxn modelId="{52ECE1E2-26A4-4224-8045-532BF9285003}" srcId="{D414D9DC-8C8F-4B71-899A-2FA515627840}" destId="{DF904FAF-4B64-431C-9D26-5159C1D5AFCC}" srcOrd="3" destOrd="0" parTransId="{BBD8DC29-DD8C-4495-B60E-521D110B6BD5}" sibTransId="{1E76801A-4BC8-4006-B282-4CF5E591D6B7}"/>
    <dgm:cxn modelId="{CBCBACEE-050D-4423-88FA-FF1AF6799BEB}" type="presOf" srcId="{DF904FAF-4B64-431C-9D26-5159C1D5AFCC}" destId="{258CE540-FF7A-4C7C-8B4B-5767530C15C9}" srcOrd="0" destOrd="0" presId="urn:microsoft.com/office/officeart/2018/5/layout/IconLeafLabelList"/>
    <dgm:cxn modelId="{1E63EA88-2A73-435E-AB2C-571FF64D60D0}" type="presParOf" srcId="{753E1A9F-1D80-4350-AB8F-993AC6F6C334}" destId="{DB825009-DD8C-42EC-AB9B-C882F9395FA4}" srcOrd="0" destOrd="0" presId="urn:microsoft.com/office/officeart/2018/5/layout/IconLeafLabelList"/>
    <dgm:cxn modelId="{F9D8398F-A6CD-46A1-A3F9-950766ABF90B}" type="presParOf" srcId="{DB825009-DD8C-42EC-AB9B-C882F9395FA4}" destId="{2A9C7869-63C4-4F1A-9AA4-ECEAA0B83F17}" srcOrd="0" destOrd="0" presId="urn:microsoft.com/office/officeart/2018/5/layout/IconLeafLabelList"/>
    <dgm:cxn modelId="{6C560E9E-54F3-4101-A11E-90D89596AE4A}" type="presParOf" srcId="{DB825009-DD8C-42EC-AB9B-C882F9395FA4}" destId="{B92DA48C-765B-4F43-8C2A-0D480531DDC1}" srcOrd="1" destOrd="0" presId="urn:microsoft.com/office/officeart/2018/5/layout/IconLeafLabelList"/>
    <dgm:cxn modelId="{C18F6A20-A9D4-4B6A-BD45-E0B689E63C20}" type="presParOf" srcId="{DB825009-DD8C-42EC-AB9B-C882F9395FA4}" destId="{F465F866-8291-4FE9-B5DB-23F58E5B339D}" srcOrd="2" destOrd="0" presId="urn:microsoft.com/office/officeart/2018/5/layout/IconLeafLabelList"/>
    <dgm:cxn modelId="{0D64B4CE-CA15-44E3-984A-0646763357D1}" type="presParOf" srcId="{DB825009-DD8C-42EC-AB9B-C882F9395FA4}" destId="{718358DA-9D07-4E3F-81C8-B8007A457D7F}" srcOrd="3" destOrd="0" presId="urn:microsoft.com/office/officeart/2018/5/layout/IconLeafLabelList"/>
    <dgm:cxn modelId="{2CDE70E6-A591-476C-837D-0FEB73450451}" type="presParOf" srcId="{753E1A9F-1D80-4350-AB8F-993AC6F6C334}" destId="{65FB13E3-84F9-4A14-8878-1BE62DCF8B06}" srcOrd="1" destOrd="0" presId="urn:microsoft.com/office/officeart/2018/5/layout/IconLeafLabelList"/>
    <dgm:cxn modelId="{4708193C-3A5D-4176-A7B1-EC5565C2836C}" type="presParOf" srcId="{753E1A9F-1D80-4350-AB8F-993AC6F6C334}" destId="{1FD16D9D-D11A-46AE-86C5-5B530783C044}" srcOrd="2" destOrd="0" presId="urn:microsoft.com/office/officeart/2018/5/layout/IconLeafLabelList"/>
    <dgm:cxn modelId="{683B640E-BEC9-4324-8158-7BCD34A4ACE9}" type="presParOf" srcId="{1FD16D9D-D11A-46AE-86C5-5B530783C044}" destId="{8ED28685-FE4B-4ECE-9981-BDD5CB08AB55}" srcOrd="0" destOrd="0" presId="urn:microsoft.com/office/officeart/2018/5/layout/IconLeafLabelList"/>
    <dgm:cxn modelId="{B329864A-9C49-44FD-BFA8-E7C861A78EE2}" type="presParOf" srcId="{1FD16D9D-D11A-46AE-86C5-5B530783C044}" destId="{669F5827-6BB0-4888-8D17-9ED473B1C9A9}" srcOrd="1" destOrd="0" presId="urn:microsoft.com/office/officeart/2018/5/layout/IconLeafLabelList"/>
    <dgm:cxn modelId="{6FDF027B-4946-4BAB-8BB3-3D828C2408A6}" type="presParOf" srcId="{1FD16D9D-D11A-46AE-86C5-5B530783C044}" destId="{189B5613-7F11-495E-9893-C06944CC2B96}" srcOrd="2" destOrd="0" presId="urn:microsoft.com/office/officeart/2018/5/layout/IconLeafLabelList"/>
    <dgm:cxn modelId="{A4ED6FA5-403A-4D2A-A0F8-F8FCDF6FBFED}" type="presParOf" srcId="{1FD16D9D-D11A-46AE-86C5-5B530783C044}" destId="{626308B8-EBAB-44CA-BE1B-CDD89A97237A}" srcOrd="3" destOrd="0" presId="urn:microsoft.com/office/officeart/2018/5/layout/IconLeafLabelList"/>
    <dgm:cxn modelId="{F62D69F7-5C5C-4E9C-86CA-CE8C295391B6}" type="presParOf" srcId="{753E1A9F-1D80-4350-AB8F-993AC6F6C334}" destId="{B3EAA98D-B1FB-4B92-99F2-AB7926FE2A9D}" srcOrd="3" destOrd="0" presId="urn:microsoft.com/office/officeart/2018/5/layout/IconLeafLabelList"/>
    <dgm:cxn modelId="{EF6CED56-2FC7-4896-AA70-3D880170CA39}" type="presParOf" srcId="{753E1A9F-1D80-4350-AB8F-993AC6F6C334}" destId="{C3681C98-08B4-45CE-84B1-A6447CCC4CF6}" srcOrd="4" destOrd="0" presId="urn:microsoft.com/office/officeart/2018/5/layout/IconLeafLabelList"/>
    <dgm:cxn modelId="{EA9FE7DD-923C-4F0B-9599-AD384B45D9C3}" type="presParOf" srcId="{C3681C98-08B4-45CE-84B1-A6447CCC4CF6}" destId="{D5D9D40A-6DE7-4854-AF89-8BD73751C8E6}" srcOrd="0" destOrd="0" presId="urn:microsoft.com/office/officeart/2018/5/layout/IconLeafLabelList"/>
    <dgm:cxn modelId="{8C7DFE53-92EB-46F4-8D07-58FE90893093}" type="presParOf" srcId="{C3681C98-08B4-45CE-84B1-A6447CCC4CF6}" destId="{4EA95658-C517-4400-A47C-E32A8A8A514D}" srcOrd="1" destOrd="0" presId="urn:microsoft.com/office/officeart/2018/5/layout/IconLeafLabelList"/>
    <dgm:cxn modelId="{9A0B1DDB-A7CD-41D7-8AC1-2429CD835815}" type="presParOf" srcId="{C3681C98-08B4-45CE-84B1-A6447CCC4CF6}" destId="{8C24D401-9FAC-48FC-8CB4-8D2044E8301B}" srcOrd="2" destOrd="0" presId="urn:microsoft.com/office/officeart/2018/5/layout/IconLeafLabelList"/>
    <dgm:cxn modelId="{64199DE1-0259-4E3D-B35F-C495BB47D479}" type="presParOf" srcId="{C3681C98-08B4-45CE-84B1-A6447CCC4CF6}" destId="{59BAC00D-EDBE-4A6F-9E11-7492845C153F}" srcOrd="3" destOrd="0" presId="urn:microsoft.com/office/officeart/2018/5/layout/IconLeafLabelList"/>
    <dgm:cxn modelId="{0CB17BEC-2FE1-468F-B6B2-CA0801504B17}" type="presParOf" srcId="{753E1A9F-1D80-4350-AB8F-993AC6F6C334}" destId="{30DD41ED-854D-4CB9-8451-059EE828E50C}" srcOrd="5" destOrd="0" presId="urn:microsoft.com/office/officeart/2018/5/layout/IconLeafLabelList"/>
    <dgm:cxn modelId="{51975144-80C1-4064-B6ED-97D077282FC4}" type="presParOf" srcId="{753E1A9F-1D80-4350-AB8F-993AC6F6C334}" destId="{5790650C-DF70-40B1-9AF1-07996A47D1C2}" srcOrd="6" destOrd="0" presId="urn:microsoft.com/office/officeart/2018/5/layout/IconLeafLabelList"/>
    <dgm:cxn modelId="{B483028C-5DAD-4CCB-B75E-FA6BBD34FDB3}" type="presParOf" srcId="{5790650C-DF70-40B1-9AF1-07996A47D1C2}" destId="{97CBD105-C4CF-477C-9D7B-EEC500401383}" srcOrd="0" destOrd="0" presId="urn:microsoft.com/office/officeart/2018/5/layout/IconLeafLabelList"/>
    <dgm:cxn modelId="{3752930C-A8C4-498D-B6B8-D39688A6BCB0}" type="presParOf" srcId="{5790650C-DF70-40B1-9AF1-07996A47D1C2}" destId="{CA670AB8-A836-437F-91BA-DB6D94B2F84C}" srcOrd="1" destOrd="0" presId="urn:microsoft.com/office/officeart/2018/5/layout/IconLeafLabelList"/>
    <dgm:cxn modelId="{C30D23B8-3E2B-4966-8C09-57E769E59B8B}" type="presParOf" srcId="{5790650C-DF70-40B1-9AF1-07996A47D1C2}" destId="{DE2B34E0-067F-48B3-BAFD-96A15020E60D}" srcOrd="2" destOrd="0" presId="urn:microsoft.com/office/officeart/2018/5/layout/IconLeafLabelList"/>
    <dgm:cxn modelId="{FF684700-8B03-4842-B422-C35D388BC8AE}" type="presParOf" srcId="{5790650C-DF70-40B1-9AF1-07996A47D1C2}" destId="{258CE540-FF7A-4C7C-8B4B-5767530C15C9}" srcOrd="3" destOrd="0" presId="urn:microsoft.com/office/officeart/2018/5/layout/IconLeafLabelList"/>
    <dgm:cxn modelId="{E2AA935F-C2F4-4DCF-B5DE-502853A973C5}" type="presParOf" srcId="{753E1A9F-1D80-4350-AB8F-993AC6F6C334}" destId="{551D69E5-3EB2-418D-B0CD-4DB562457DAA}" srcOrd="7" destOrd="0" presId="urn:microsoft.com/office/officeart/2018/5/layout/IconLeafLabelList"/>
    <dgm:cxn modelId="{3B365376-C3B3-472F-A31B-83EDFB951884}" type="presParOf" srcId="{753E1A9F-1D80-4350-AB8F-993AC6F6C334}" destId="{1F0BAD50-1B51-45C5-95AB-EFB892400678}" srcOrd="8" destOrd="0" presId="urn:microsoft.com/office/officeart/2018/5/layout/IconLeafLabelList"/>
    <dgm:cxn modelId="{3C065BDB-5DBE-4437-9C58-EEFF1B20344A}" type="presParOf" srcId="{1F0BAD50-1B51-45C5-95AB-EFB892400678}" destId="{B0C8AAFF-76B2-42F5-881D-DE7DE001AC38}" srcOrd="0" destOrd="0" presId="urn:microsoft.com/office/officeart/2018/5/layout/IconLeafLabelList"/>
    <dgm:cxn modelId="{A45B7155-B518-42E4-9DDB-7B2908CB7C5C}" type="presParOf" srcId="{1F0BAD50-1B51-45C5-95AB-EFB892400678}" destId="{40ED72E1-FA5A-4A84-8967-948E5385CB03}" srcOrd="1" destOrd="0" presId="urn:microsoft.com/office/officeart/2018/5/layout/IconLeafLabelList"/>
    <dgm:cxn modelId="{F2A1BC52-F261-4AAF-8527-19A9536D3979}" type="presParOf" srcId="{1F0BAD50-1B51-45C5-95AB-EFB892400678}" destId="{2ED0C786-7E07-4E66-9E60-0667DE769AA5}" srcOrd="2" destOrd="0" presId="urn:microsoft.com/office/officeart/2018/5/layout/IconLeafLabelList"/>
    <dgm:cxn modelId="{689690FE-DEAC-486C-884A-64B478C6078E}" type="presParOf" srcId="{1F0BAD50-1B51-45C5-95AB-EFB892400678}" destId="{A34AAC98-0DF6-43E6-A9B6-F431DBC127E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F6E78-5852-4090-9B0B-A031AD1FD026}">
      <dsp:nvSpPr>
        <dsp:cNvPr id="0" name=""/>
        <dsp:cNvSpPr/>
      </dsp:nvSpPr>
      <dsp:spPr>
        <a:xfrm>
          <a:off x="6220284" y="3108960"/>
          <a:ext cx="2468885" cy="1463040"/>
        </a:xfrm>
        <a:prstGeom prst="roundRect">
          <a:avLst>
            <a:gd name="adj" fmla="val 10000"/>
          </a:avLst>
        </a:prstGeom>
        <a:solidFill>
          <a:srgbClr val="FFFFFF">
            <a:alpha val="90000"/>
            <a:hueOff val="0"/>
            <a:satOff val="0"/>
            <a:lumOff val="0"/>
            <a:alphaOff val="0"/>
          </a:srgbClr>
        </a:solidFill>
        <a:ln w="317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285750" lvl="1" indent="-285750" algn="l" defTabSz="1955800">
            <a:lnSpc>
              <a:spcPct val="90000"/>
            </a:lnSpc>
            <a:spcBef>
              <a:spcPct val="0"/>
            </a:spcBef>
            <a:spcAft>
              <a:spcPct val="15000"/>
            </a:spcAft>
            <a:buChar char="•"/>
          </a:pPr>
          <a:endParaRPr lang="en-US" sz="4400" kern="1200" dirty="0">
            <a:solidFill>
              <a:srgbClr val="003D7E">
                <a:hueOff val="0"/>
                <a:satOff val="0"/>
                <a:lumOff val="0"/>
                <a:alphaOff val="0"/>
              </a:srgbClr>
            </a:solidFill>
            <a:latin typeface="Times New Roman" panose="02020603050405020304"/>
            <a:ea typeface="+mn-ea"/>
            <a:cs typeface="+mn-cs"/>
          </a:endParaRPr>
        </a:p>
      </dsp:txBody>
      <dsp:txXfrm>
        <a:off x="6993088" y="3506858"/>
        <a:ext cx="1663944" cy="1033004"/>
      </dsp:txXfrm>
    </dsp:sp>
    <dsp:sp modelId="{E16032AB-8027-4723-9D80-071BBCD86147}">
      <dsp:nvSpPr>
        <dsp:cNvPr id="0" name=""/>
        <dsp:cNvSpPr/>
      </dsp:nvSpPr>
      <dsp:spPr>
        <a:xfrm>
          <a:off x="1278178" y="3108140"/>
          <a:ext cx="2468885" cy="1463040"/>
        </a:xfrm>
        <a:prstGeom prst="roundRect">
          <a:avLst>
            <a:gd name="adj" fmla="val 10000"/>
          </a:avLst>
        </a:prstGeom>
        <a:solidFill>
          <a:srgbClr val="FFFFFF">
            <a:alpha val="90000"/>
            <a:hueOff val="0"/>
            <a:satOff val="0"/>
            <a:lumOff val="0"/>
            <a:alphaOff val="0"/>
          </a:srgbClr>
        </a:solidFill>
        <a:ln w="317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285750" lvl="1" indent="-285750" algn="l" defTabSz="1955800">
            <a:lnSpc>
              <a:spcPct val="90000"/>
            </a:lnSpc>
            <a:spcBef>
              <a:spcPct val="0"/>
            </a:spcBef>
            <a:spcAft>
              <a:spcPct val="15000"/>
            </a:spcAft>
            <a:buFont typeface="Arial" panose="020B0604020202020204" pitchFamily="34" charset="0"/>
            <a:buChar char="•"/>
          </a:pPr>
          <a:endParaRPr lang="en-US" sz="4400" kern="1200" dirty="0">
            <a:solidFill>
              <a:srgbClr val="003D7E">
                <a:hueOff val="0"/>
                <a:satOff val="0"/>
                <a:lumOff val="0"/>
                <a:alphaOff val="0"/>
              </a:srgbClr>
            </a:solidFill>
            <a:latin typeface="Times New Roman" panose="02020603050405020304"/>
            <a:ea typeface="+mn-ea"/>
            <a:cs typeface="+mn-cs"/>
          </a:endParaRPr>
        </a:p>
      </dsp:txBody>
      <dsp:txXfrm>
        <a:off x="1310316" y="3506038"/>
        <a:ext cx="1663944" cy="1033004"/>
      </dsp:txXfrm>
    </dsp:sp>
    <dsp:sp modelId="{4C70B7E8-29F0-49B8-9D59-BC8889654AD2}">
      <dsp:nvSpPr>
        <dsp:cNvPr id="0" name=""/>
        <dsp:cNvSpPr/>
      </dsp:nvSpPr>
      <dsp:spPr>
        <a:xfrm>
          <a:off x="6223299" y="17849"/>
          <a:ext cx="2467688" cy="1463040"/>
        </a:xfrm>
        <a:prstGeom prst="roundRect">
          <a:avLst>
            <a:gd name="adj" fmla="val 10000"/>
          </a:avLst>
        </a:prstGeom>
        <a:solidFill>
          <a:srgbClr val="FFFFFF">
            <a:alpha val="90000"/>
            <a:hueOff val="0"/>
            <a:satOff val="0"/>
            <a:lumOff val="0"/>
            <a:alphaOff val="0"/>
          </a:srgbClr>
        </a:solidFill>
        <a:ln w="317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en-US" sz="5100" kern="1200" dirty="0">
            <a:solidFill>
              <a:srgbClr val="003D7E">
                <a:hueOff val="0"/>
                <a:satOff val="0"/>
                <a:lumOff val="0"/>
                <a:alphaOff val="0"/>
              </a:srgbClr>
            </a:solidFill>
            <a:latin typeface="Source Sans Pro" panose="020B0503030403020204" pitchFamily="34" charset="0"/>
            <a:ea typeface="Source Sans Pro" panose="020B0503030403020204" pitchFamily="34" charset="0"/>
            <a:cs typeface="+mn-cs"/>
          </a:endParaRPr>
        </a:p>
      </dsp:txBody>
      <dsp:txXfrm>
        <a:off x="6995744" y="49987"/>
        <a:ext cx="1663106" cy="1033004"/>
      </dsp:txXfrm>
    </dsp:sp>
    <dsp:sp modelId="{2420D03A-0EC7-4D49-B42E-3AC2AD069220}">
      <dsp:nvSpPr>
        <dsp:cNvPr id="0" name=""/>
        <dsp:cNvSpPr/>
      </dsp:nvSpPr>
      <dsp:spPr>
        <a:xfrm>
          <a:off x="1278178" y="0"/>
          <a:ext cx="2468885" cy="1463040"/>
        </a:xfrm>
        <a:prstGeom prst="roundRect">
          <a:avLst>
            <a:gd name="adj" fmla="val 10000"/>
          </a:avLst>
        </a:prstGeom>
        <a:solidFill>
          <a:srgbClr val="FFFFFF">
            <a:alpha val="90000"/>
            <a:hueOff val="0"/>
            <a:satOff val="0"/>
            <a:lumOff val="0"/>
            <a:alphaOff val="0"/>
          </a:srgbClr>
        </a:solidFill>
        <a:ln w="317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285750" lvl="1" indent="-285750" algn="l" defTabSz="1955800">
            <a:lnSpc>
              <a:spcPct val="90000"/>
            </a:lnSpc>
            <a:spcBef>
              <a:spcPct val="0"/>
            </a:spcBef>
            <a:spcAft>
              <a:spcPct val="15000"/>
            </a:spcAft>
            <a:buChar char="•"/>
          </a:pPr>
          <a:endParaRPr lang="en-US" sz="4400" kern="1200" dirty="0">
            <a:solidFill>
              <a:srgbClr val="003D7E">
                <a:hueOff val="0"/>
                <a:satOff val="0"/>
                <a:lumOff val="0"/>
                <a:alphaOff val="0"/>
              </a:srgbClr>
            </a:solidFill>
            <a:latin typeface="Times New Roman" panose="02020603050405020304"/>
            <a:ea typeface="+mn-ea"/>
            <a:cs typeface="+mn-cs"/>
          </a:endParaRPr>
        </a:p>
      </dsp:txBody>
      <dsp:txXfrm>
        <a:off x="1310316" y="32138"/>
        <a:ext cx="1663944" cy="1033004"/>
      </dsp:txXfrm>
    </dsp:sp>
    <dsp:sp modelId="{3479EBD0-5590-431A-8457-6D00827C768A}">
      <dsp:nvSpPr>
        <dsp:cNvPr id="0" name=""/>
        <dsp:cNvSpPr/>
      </dsp:nvSpPr>
      <dsp:spPr>
        <a:xfrm>
          <a:off x="2858065" y="260603"/>
          <a:ext cx="1979676" cy="1979676"/>
        </a:xfrm>
        <a:prstGeom prst="pieWedge">
          <a:avLst/>
        </a:prstGeom>
        <a:solidFill>
          <a:srgbClr val="00B0F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Poppins "/>
              <a:ea typeface="Source Sans Pro" panose="020B0503030403020204" pitchFamily="34" charset="0"/>
              <a:cs typeface="+mn-cs"/>
            </a:rPr>
            <a:t>LOANS</a:t>
          </a:r>
        </a:p>
      </dsp:txBody>
      <dsp:txXfrm>
        <a:off x="3437899" y="840437"/>
        <a:ext cx="1399842" cy="1399842"/>
      </dsp:txXfrm>
    </dsp:sp>
    <dsp:sp modelId="{A65CC851-C678-4D90-98D1-8EB7D2A24F5A}">
      <dsp:nvSpPr>
        <dsp:cNvPr id="0" name=""/>
        <dsp:cNvSpPr/>
      </dsp:nvSpPr>
      <dsp:spPr>
        <a:xfrm rot="5400000">
          <a:off x="4929182" y="260603"/>
          <a:ext cx="1979676" cy="1979676"/>
        </a:xfrm>
        <a:prstGeom prst="pieWedge">
          <a:avLst/>
        </a:prstGeom>
        <a:solidFill>
          <a:schemeClr val="accent1">
            <a:lumMod val="75000"/>
            <a:lumOff val="2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1">
          <a:noAutofit/>
        </a:bodyPr>
        <a:lstStyle/>
        <a:p>
          <a:pPr marL="0" lvl="0" indent="0" algn="ctr" defTabSz="711200">
            <a:lnSpc>
              <a:spcPct val="90000"/>
            </a:lnSpc>
            <a:spcBef>
              <a:spcPct val="0"/>
            </a:spcBef>
            <a:spcAft>
              <a:spcPct val="35000"/>
            </a:spcAft>
            <a:buNone/>
          </a:pPr>
          <a:endParaRPr lang="en-US" sz="1600" b="1" kern="1200" dirty="0">
            <a:solidFill>
              <a:srgbClr val="FFFFFF"/>
            </a:solidFill>
            <a:latin typeface="Source Sans Pro" panose="020B0503030403020204" pitchFamily="34" charset="0"/>
            <a:ea typeface="Source Sans Pro" panose="020B0503030403020204" pitchFamily="34" charset="0"/>
            <a:cs typeface="+mn-cs"/>
          </a:endParaRPr>
        </a:p>
      </dsp:txBody>
      <dsp:txXfrm rot="-5400000">
        <a:off x="4929182" y="840437"/>
        <a:ext cx="1399842" cy="1399842"/>
      </dsp:txXfrm>
    </dsp:sp>
    <dsp:sp modelId="{8471B621-E328-453B-8AA2-471EF89BAE50}">
      <dsp:nvSpPr>
        <dsp:cNvPr id="0" name=""/>
        <dsp:cNvSpPr/>
      </dsp:nvSpPr>
      <dsp:spPr>
        <a:xfrm rot="10800000">
          <a:off x="4929182" y="2331719"/>
          <a:ext cx="1979676" cy="1979676"/>
        </a:xfrm>
        <a:prstGeom prst="pieWedge">
          <a:avLst/>
        </a:prstGeom>
        <a:solidFill>
          <a:schemeClr val="accent1">
            <a:lumMod val="75000"/>
            <a:lumOff val="2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Poppins "/>
              <a:ea typeface="Source Sans Pro" panose="020B0503030403020204" pitchFamily="34" charset="0"/>
              <a:cs typeface="+mn-cs"/>
            </a:rPr>
            <a:t>GRANTS</a:t>
          </a:r>
        </a:p>
      </dsp:txBody>
      <dsp:txXfrm rot="10800000">
        <a:off x="4929182" y="2331719"/>
        <a:ext cx="1399842" cy="1399842"/>
      </dsp:txXfrm>
    </dsp:sp>
    <dsp:sp modelId="{8EDB627C-A242-4C62-A3DD-FE449E29AB68}">
      <dsp:nvSpPr>
        <dsp:cNvPr id="0" name=""/>
        <dsp:cNvSpPr/>
      </dsp:nvSpPr>
      <dsp:spPr>
        <a:xfrm rot="16200000">
          <a:off x="2858065" y="2331719"/>
          <a:ext cx="1979676" cy="1979676"/>
        </a:xfrm>
        <a:prstGeom prst="pieWedge">
          <a:avLst/>
        </a:prstGeom>
        <a:solidFill>
          <a:srgbClr val="3BB2F1"/>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274320" numCol="1" spcCol="1270" anchor="ctr" anchorCtr="1">
          <a:noAutofit/>
        </a:bodyPr>
        <a:lstStyle/>
        <a:p>
          <a:pPr marL="0" lvl="0" indent="0" algn="ctr" defTabSz="800100">
            <a:lnSpc>
              <a:spcPct val="90000"/>
            </a:lnSpc>
            <a:spcBef>
              <a:spcPct val="0"/>
            </a:spcBef>
            <a:spcAft>
              <a:spcPct val="35000"/>
            </a:spcAft>
            <a:buNone/>
          </a:pPr>
          <a:endParaRPr lang="en-US" sz="1800" b="1" kern="1200" dirty="0">
            <a:solidFill>
              <a:srgbClr val="FFFFFF"/>
            </a:solidFill>
            <a:latin typeface="Source Sans Pro" panose="020B0503030403020204" pitchFamily="34" charset="0"/>
            <a:ea typeface="Source Sans Pro" panose="020B0503030403020204" pitchFamily="34" charset="0"/>
            <a:cs typeface="+mn-cs"/>
          </a:endParaRPr>
        </a:p>
      </dsp:txBody>
      <dsp:txXfrm rot="5400000">
        <a:off x="3437899" y="2331719"/>
        <a:ext cx="1399842" cy="1399842"/>
      </dsp:txXfrm>
    </dsp:sp>
    <dsp:sp modelId="{DE9A7CD9-A483-4441-A33B-CD94D34018AB}">
      <dsp:nvSpPr>
        <dsp:cNvPr id="0" name=""/>
        <dsp:cNvSpPr/>
      </dsp:nvSpPr>
      <dsp:spPr>
        <a:xfrm>
          <a:off x="4541705" y="1874520"/>
          <a:ext cx="683514" cy="594360"/>
        </a:xfrm>
        <a:prstGeom prst="circularArrow">
          <a:avLst/>
        </a:prstGeom>
        <a:solidFill>
          <a:srgbClr val="102B5F">
            <a:tint val="6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3866670-51EF-4B85-A6E4-44148073E7B4}">
      <dsp:nvSpPr>
        <dsp:cNvPr id="0" name=""/>
        <dsp:cNvSpPr/>
      </dsp:nvSpPr>
      <dsp:spPr>
        <a:xfrm rot="10800000">
          <a:off x="4541705" y="2103119"/>
          <a:ext cx="683514" cy="594360"/>
        </a:xfrm>
        <a:prstGeom prst="circularArrow">
          <a:avLst/>
        </a:prstGeom>
        <a:solidFill>
          <a:srgbClr val="102B5F">
            <a:tint val="6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C7869-63C4-4F1A-9AA4-ECEAA0B83F17}">
      <dsp:nvSpPr>
        <dsp:cNvPr id="0" name=""/>
        <dsp:cNvSpPr/>
      </dsp:nvSpPr>
      <dsp:spPr>
        <a:xfrm>
          <a:off x="408884" y="789877"/>
          <a:ext cx="1591056" cy="1435613"/>
        </a:xfrm>
        <a:prstGeom prst="round2DiagRect">
          <a:avLst>
            <a:gd name="adj1" fmla="val 29727"/>
            <a:gd name="adj2" fmla="val 0"/>
          </a:avLst>
        </a:prstGeom>
        <a:solidFill>
          <a:schemeClr val="bg1"/>
        </a:solidFill>
        <a:ln w="38100">
          <a:solidFill>
            <a:srgbClr val="003E7E"/>
          </a:solidFill>
        </a:ln>
        <a:effectLst/>
      </dsp:spPr>
      <dsp:style>
        <a:lnRef idx="0">
          <a:scrgbClr r="0" g="0" b="0"/>
        </a:lnRef>
        <a:fillRef idx="1">
          <a:scrgbClr r="0" g="0" b="0"/>
        </a:fillRef>
        <a:effectRef idx="0">
          <a:scrgbClr r="0" g="0" b="0"/>
        </a:effectRef>
        <a:fontRef idx="minor"/>
      </dsp:style>
    </dsp:sp>
    <dsp:sp modelId="{B92DA48C-765B-4F43-8C2A-0D480531DDC1}">
      <dsp:nvSpPr>
        <dsp:cNvPr id="0" name=""/>
        <dsp:cNvSpPr/>
      </dsp:nvSpPr>
      <dsp:spPr>
        <a:xfrm>
          <a:off x="724353" y="1027624"/>
          <a:ext cx="960120" cy="960120"/>
        </a:xfrm>
        <a:prstGeom prst="rect">
          <a:avLst/>
        </a:prstGeom>
        <a:blipFill>
          <a:blip xmlns:r="http://schemas.openxmlformats.org/officeDocument/2006/relationships" r:embed="rId1">
            <a:duotone>
              <a:schemeClr val="accent4">
                <a:shade val="45000"/>
                <a:satMod val="135000"/>
              </a:schemeClr>
              <a:prstClr val="white"/>
            </a:duotone>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8358DA-9D07-4E3F-81C8-B8007A457D7F}">
      <dsp:nvSpPr>
        <dsp:cNvPr id="0" name=""/>
        <dsp:cNvSpPr/>
      </dsp:nvSpPr>
      <dsp:spPr>
        <a:xfrm>
          <a:off x="304413" y="2398684"/>
          <a:ext cx="1800000"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solidFill>
                <a:srgbClr val="003E7E"/>
              </a:solidFill>
              <a:latin typeface="Poppins" panose="00000500000000000000" pitchFamily="2" charset="0"/>
              <a:cs typeface="Poppins" panose="00000500000000000000" pitchFamily="2" charset="0"/>
            </a:rPr>
            <a:t>Installment payment plan</a:t>
          </a:r>
        </a:p>
      </dsp:txBody>
      <dsp:txXfrm>
        <a:off x="304413" y="2398684"/>
        <a:ext cx="1800000" cy="1147500"/>
      </dsp:txXfrm>
    </dsp:sp>
    <dsp:sp modelId="{8ED28685-FE4B-4ECE-9981-BDD5CB08AB55}">
      <dsp:nvSpPr>
        <dsp:cNvPr id="0" name=""/>
        <dsp:cNvSpPr/>
      </dsp:nvSpPr>
      <dsp:spPr>
        <a:xfrm>
          <a:off x="2522160" y="790017"/>
          <a:ext cx="1594504" cy="1435053"/>
        </a:xfrm>
        <a:prstGeom prst="round2DiagRect">
          <a:avLst>
            <a:gd name="adj1" fmla="val 29727"/>
            <a:gd name="adj2" fmla="val 0"/>
          </a:avLst>
        </a:prstGeom>
        <a:solidFill>
          <a:schemeClr val="bg1"/>
        </a:solidFill>
        <a:ln w="38100">
          <a:solidFill>
            <a:srgbClr val="003E7E"/>
          </a:solidFill>
        </a:ln>
        <a:effectLst/>
      </dsp:spPr>
      <dsp:style>
        <a:lnRef idx="0">
          <a:scrgbClr r="0" g="0" b="0"/>
        </a:lnRef>
        <a:fillRef idx="1">
          <a:scrgbClr r="0" g="0" b="0"/>
        </a:fillRef>
        <a:effectRef idx="0">
          <a:scrgbClr r="0" g="0" b="0"/>
        </a:effectRef>
        <a:fontRef idx="minor"/>
      </dsp:style>
    </dsp:sp>
    <dsp:sp modelId="{669F5827-6BB0-4888-8D17-9ED473B1C9A9}">
      <dsp:nvSpPr>
        <dsp:cNvPr id="0" name=""/>
        <dsp:cNvSpPr/>
      </dsp:nvSpPr>
      <dsp:spPr>
        <a:xfrm>
          <a:off x="2841063" y="1029194"/>
          <a:ext cx="956699" cy="956699"/>
        </a:xfrm>
        <a:prstGeom prst="rect">
          <a:avLst/>
        </a:prstGeom>
        <a:blipFill>
          <a:blip xmlns:r="http://schemas.openxmlformats.org/officeDocument/2006/relationships" r:embed="rId3">
            <a:duotone>
              <a:schemeClr val="accent4">
                <a:shade val="45000"/>
                <a:satMod val="135000"/>
              </a:schemeClr>
              <a:prstClr val="white"/>
            </a:duotone>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6308B8-EBAB-44CA-BE1B-CDD89A97237A}">
      <dsp:nvSpPr>
        <dsp:cNvPr id="0" name=""/>
        <dsp:cNvSpPr/>
      </dsp:nvSpPr>
      <dsp:spPr>
        <a:xfrm>
          <a:off x="2419413" y="2398544"/>
          <a:ext cx="1800000"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rgbClr val="003E7E"/>
              </a:solidFill>
              <a:latin typeface="Poppins" panose="00000500000000000000" pitchFamily="2" charset="0"/>
              <a:cs typeface="Poppins" panose="00000500000000000000" pitchFamily="2" charset="0"/>
            </a:rPr>
            <a:t>Employer Tuition Assistance</a:t>
          </a:r>
          <a:endParaRPr lang="en-US" sz="2000" b="1" kern="1200" dirty="0">
            <a:solidFill>
              <a:srgbClr val="003E7E"/>
            </a:solidFill>
            <a:latin typeface="Poppins" panose="00000500000000000000" pitchFamily="2" charset="0"/>
            <a:cs typeface="Poppins" panose="00000500000000000000" pitchFamily="2" charset="0"/>
          </a:endParaRPr>
        </a:p>
      </dsp:txBody>
      <dsp:txXfrm>
        <a:off x="2419413" y="2398544"/>
        <a:ext cx="1800000" cy="1147500"/>
      </dsp:txXfrm>
    </dsp:sp>
    <dsp:sp modelId="{D5D9D40A-6DE7-4854-AF89-8BD73751C8E6}">
      <dsp:nvSpPr>
        <dsp:cNvPr id="0" name=""/>
        <dsp:cNvSpPr/>
      </dsp:nvSpPr>
      <dsp:spPr>
        <a:xfrm>
          <a:off x="4637160" y="790017"/>
          <a:ext cx="1594504" cy="1435053"/>
        </a:xfrm>
        <a:prstGeom prst="round2DiagRect">
          <a:avLst>
            <a:gd name="adj1" fmla="val 29727"/>
            <a:gd name="adj2" fmla="val 0"/>
          </a:avLst>
        </a:prstGeom>
        <a:solidFill>
          <a:schemeClr val="bg1"/>
        </a:solidFill>
        <a:ln w="38100">
          <a:solidFill>
            <a:srgbClr val="003E7E"/>
          </a:solidFill>
        </a:ln>
        <a:effectLst/>
      </dsp:spPr>
      <dsp:style>
        <a:lnRef idx="0">
          <a:scrgbClr r="0" g="0" b="0"/>
        </a:lnRef>
        <a:fillRef idx="1">
          <a:scrgbClr r="0" g="0" b="0"/>
        </a:fillRef>
        <a:effectRef idx="0">
          <a:scrgbClr r="0" g="0" b="0"/>
        </a:effectRef>
        <a:fontRef idx="minor"/>
      </dsp:style>
    </dsp:sp>
    <dsp:sp modelId="{4EA95658-C517-4400-A47C-E32A8A8A514D}">
      <dsp:nvSpPr>
        <dsp:cNvPr id="0" name=""/>
        <dsp:cNvSpPr/>
      </dsp:nvSpPr>
      <dsp:spPr>
        <a:xfrm>
          <a:off x="4956063" y="1029194"/>
          <a:ext cx="956699" cy="956699"/>
        </a:xfrm>
        <a:prstGeom prst="rect">
          <a:avLst/>
        </a:prstGeom>
        <a:blipFill>
          <a:blip xmlns:r="http://schemas.openxmlformats.org/officeDocument/2006/relationships" r:embed="rId5">
            <a:duotone>
              <a:schemeClr val="accent4">
                <a:shade val="45000"/>
                <a:satMod val="135000"/>
              </a:schemeClr>
              <a:prstClr val="white"/>
            </a:duotone>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BAC00D-EDBE-4A6F-9E11-7492845C153F}">
      <dsp:nvSpPr>
        <dsp:cNvPr id="0" name=""/>
        <dsp:cNvSpPr/>
      </dsp:nvSpPr>
      <dsp:spPr>
        <a:xfrm>
          <a:off x="4534413" y="2398544"/>
          <a:ext cx="1800000"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rgbClr val="003E7E"/>
              </a:solidFill>
              <a:latin typeface="Poppins" panose="00000500000000000000" pitchFamily="2" charset="0"/>
              <a:cs typeface="Poppins" panose="00000500000000000000" pitchFamily="2" charset="0"/>
            </a:rPr>
            <a:t>Military Benefits</a:t>
          </a:r>
          <a:endParaRPr lang="en-US" sz="2000" b="1" kern="1200" dirty="0">
            <a:solidFill>
              <a:srgbClr val="003E7E"/>
            </a:solidFill>
            <a:latin typeface="Poppins" panose="00000500000000000000" pitchFamily="2" charset="0"/>
            <a:cs typeface="Poppins" panose="00000500000000000000" pitchFamily="2" charset="0"/>
          </a:endParaRPr>
        </a:p>
      </dsp:txBody>
      <dsp:txXfrm>
        <a:off x="4534413" y="2398544"/>
        <a:ext cx="1800000" cy="1147500"/>
      </dsp:txXfrm>
    </dsp:sp>
    <dsp:sp modelId="{97CBD105-C4CF-477C-9D7B-EEC500401383}">
      <dsp:nvSpPr>
        <dsp:cNvPr id="0" name=""/>
        <dsp:cNvSpPr/>
      </dsp:nvSpPr>
      <dsp:spPr>
        <a:xfrm>
          <a:off x="6752160" y="790017"/>
          <a:ext cx="1594504" cy="1435053"/>
        </a:xfrm>
        <a:prstGeom prst="round2DiagRect">
          <a:avLst>
            <a:gd name="adj1" fmla="val 29727"/>
            <a:gd name="adj2" fmla="val 0"/>
          </a:avLst>
        </a:prstGeom>
        <a:solidFill>
          <a:schemeClr val="bg1"/>
        </a:solidFill>
        <a:ln w="38100">
          <a:solidFill>
            <a:srgbClr val="003E7E"/>
          </a:solidFill>
        </a:ln>
        <a:effectLst/>
      </dsp:spPr>
      <dsp:style>
        <a:lnRef idx="0">
          <a:scrgbClr r="0" g="0" b="0"/>
        </a:lnRef>
        <a:fillRef idx="1">
          <a:scrgbClr r="0" g="0" b="0"/>
        </a:fillRef>
        <a:effectRef idx="0">
          <a:scrgbClr r="0" g="0" b="0"/>
        </a:effectRef>
        <a:fontRef idx="minor"/>
      </dsp:style>
    </dsp:sp>
    <dsp:sp modelId="{CA670AB8-A836-437F-91BA-DB6D94B2F84C}">
      <dsp:nvSpPr>
        <dsp:cNvPr id="0" name=""/>
        <dsp:cNvSpPr/>
      </dsp:nvSpPr>
      <dsp:spPr>
        <a:xfrm>
          <a:off x="7071063" y="1029194"/>
          <a:ext cx="956699" cy="956699"/>
        </a:xfrm>
        <a:prstGeom prst="rect">
          <a:avLst/>
        </a:prstGeom>
        <a:blipFill>
          <a:blip xmlns:r="http://schemas.openxmlformats.org/officeDocument/2006/relationships"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8CE540-FF7A-4C7C-8B4B-5767530C15C9}">
      <dsp:nvSpPr>
        <dsp:cNvPr id="0" name=""/>
        <dsp:cNvSpPr/>
      </dsp:nvSpPr>
      <dsp:spPr>
        <a:xfrm>
          <a:off x="6649413" y="2398544"/>
          <a:ext cx="1800000"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rgbClr val="003E7E"/>
              </a:solidFill>
              <a:latin typeface="Poppins" panose="00000500000000000000" pitchFamily="2" charset="0"/>
              <a:cs typeface="Poppins" panose="00000500000000000000" pitchFamily="2" charset="0"/>
            </a:rPr>
            <a:t>Tax Benefits</a:t>
          </a:r>
          <a:endParaRPr lang="en-US" sz="2000" b="1" kern="1200" dirty="0">
            <a:solidFill>
              <a:srgbClr val="003E7E"/>
            </a:solidFill>
            <a:latin typeface="Poppins" panose="00000500000000000000" pitchFamily="2" charset="0"/>
            <a:cs typeface="Poppins" panose="00000500000000000000" pitchFamily="2" charset="0"/>
          </a:endParaRPr>
        </a:p>
      </dsp:txBody>
      <dsp:txXfrm>
        <a:off x="6649413" y="2398544"/>
        <a:ext cx="1800000" cy="1147500"/>
      </dsp:txXfrm>
    </dsp:sp>
    <dsp:sp modelId="{B0C8AAFF-76B2-42F5-881D-DE7DE001AC38}">
      <dsp:nvSpPr>
        <dsp:cNvPr id="0" name=""/>
        <dsp:cNvSpPr/>
      </dsp:nvSpPr>
      <dsp:spPr>
        <a:xfrm>
          <a:off x="8867160" y="809949"/>
          <a:ext cx="1594504" cy="1355327"/>
        </a:xfrm>
        <a:prstGeom prst="round2DiagRect">
          <a:avLst>
            <a:gd name="adj1" fmla="val 29727"/>
            <a:gd name="adj2" fmla="val 0"/>
          </a:avLst>
        </a:prstGeom>
        <a:solidFill>
          <a:schemeClr val="bg1"/>
        </a:solidFill>
        <a:ln w="38100">
          <a:solidFill>
            <a:srgbClr val="003E7E"/>
          </a:solidFill>
        </a:ln>
        <a:effectLst/>
      </dsp:spPr>
      <dsp:style>
        <a:lnRef idx="0">
          <a:scrgbClr r="0" g="0" b="0"/>
        </a:lnRef>
        <a:fillRef idx="1">
          <a:scrgbClr r="0" g="0" b="0"/>
        </a:fillRef>
        <a:effectRef idx="0">
          <a:scrgbClr r="0" g="0" b="0"/>
        </a:effectRef>
        <a:fontRef idx="minor"/>
      </dsp:style>
    </dsp:sp>
    <dsp:sp modelId="{40ED72E1-FA5A-4A84-8967-948E5385CB03}">
      <dsp:nvSpPr>
        <dsp:cNvPr id="0" name=""/>
        <dsp:cNvSpPr/>
      </dsp:nvSpPr>
      <dsp:spPr>
        <a:xfrm>
          <a:off x="9186063" y="1009263"/>
          <a:ext cx="956699" cy="956699"/>
        </a:xfrm>
        <a:prstGeom prst="rect">
          <a:avLst/>
        </a:prstGeom>
        <a:blipFill>
          <a:blip xmlns:r="http://schemas.openxmlformats.org/officeDocument/2006/relationships" r:embed="rId9">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4AAC98-0DF6-43E6-A9B6-F431DBC127E1}">
      <dsp:nvSpPr>
        <dsp:cNvPr id="0" name=""/>
        <dsp:cNvSpPr/>
      </dsp:nvSpPr>
      <dsp:spPr>
        <a:xfrm>
          <a:off x="8764413" y="2378612"/>
          <a:ext cx="1800000"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err="1">
              <a:solidFill>
                <a:srgbClr val="003E7E"/>
              </a:solidFill>
              <a:latin typeface="Poppins" panose="00000500000000000000" pitchFamily="2" charset="0"/>
              <a:cs typeface="Poppins" panose="00000500000000000000" pitchFamily="2" charset="0"/>
            </a:rPr>
            <a:t>Americorps</a:t>
          </a:r>
          <a:endParaRPr lang="en-US" sz="2000" b="1" kern="1200" dirty="0">
            <a:solidFill>
              <a:srgbClr val="003E7E"/>
            </a:solidFill>
            <a:latin typeface="Poppins" panose="00000500000000000000" pitchFamily="2" charset="0"/>
            <a:cs typeface="Poppins" panose="00000500000000000000" pitchFamily="2" charset="0"/>
          </a:endParaRPr>
        </a:p>
      </dsp:txBody>
      <dsp:txXfrm>
        <a:off x="8764413" y="2378612"/>
        <a:ext cx="1800000" cy="114750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36F1-967B-4A9C-88F3-915A793E3D25}"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19202-159F-4727-AA44-C3F2C643CCB7}" type="slidenum">
              <a:rPr lang="en-US" smtClean="0"/>
              <a:t>‹#›</a:t>
            </a:fld>
            <a:endParaRPr lang="en-US"/>
          </a:p>
        </p:txBody>
      </p:sp>
    </p:spTree>
    <p:extLst>
      <p:ext uri="{BB962C8B-B14F-4D97-AF65-F5344CB8AC3E}">
        <p14:creationId xmlns:p14="http://schemas.microsoft.com/office/powerpoint/2010/main" val="609693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4</a:t>
            </a:fld>
            <a:endParaRPr lang="en-US"/>
          </a:p>
        </p:txBody>
      </p:sp>
    </p:spTree>
    <p:extLst>
      <p:ext uri="{BB962C8B-B14F-4D97-AF65-F5344CB8AC3E}">
        <p14:creationId xmlns:p14="http://schemas.microsoft.com/office/powerpoint/2010/main" val="197962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6</a:t>
            </a:fld>
            <a:endParaRPr lang="en-US"/>
          </a:p>
        </p:txBody>
      </p:sp>
    </p:spTree>
    <p:extLst>
      <p:ext uri="{BB962C8B-B14F-4D97-AF65-F5344CB8AC3E}">
        <p14:creationId xmlns:p14="http://schemas.microsoft.com/office/powerpoint/2010/main" val="269104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7</a:t>
            </a:fld>
            <a:endParaRPr lang="en-US"/>
          </a:p>
        </p:txBody>
      </p:sp>
    </p:spTree>
    <p:extLst>
      <p:ext uri="{BB962C8B-B14F-4D97-AF65-F5344CB8AC3E}">
        <p14:creationId xmlns:p14="http://schemas.microsoft.com/office/powerpoint/2010/main" val="418952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45519-B996-BEA2-ED22-DB21D7DA3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B7EE5-1A9F-B5C7-2722-324F438B8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20CA6-44A7-1F84-22F5-55FF90AE03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D4F870-9313-915E-EFC2-0CDF1B741762}"/>
              </a:ext>
            </a:extLst>
          </p:cNvPr>
          <p:cNvSpPr>
            <a:spLocks noGrp="1"/>
          </p:cNvSpPr>
          <p:nvPr>
            <p:ph type="sldNum" sz="quarter" idx="5"/>
          </p:nvPr>
        </p:nvSpPr>
        <p:spPr/>
        <p:txBody>
          <a:bodyPr/>
          <a:lstStyle/>
          <a:p>
            <a:fld id="{7DB19202-159F-4727-AA44-C3F2C643CCB7}" type="slidenum">
              <a:rPr lang="en-US" smtClean="0"/>
              <a:t>9</a:t>
            </a:fld>
            <a:endParaRPr lang="en-US"/>
          </a:p>
        </p:txBody>
      </p:sp>
    </p:spTree>
    <p:extLst>
      <p:ext uri="{BB962C8B-B14F-4D97-AF65-F5344CB8AC3E}">
        <p14:creationId xmlns:p14="http://schemas.microsoft.com/office/powerpoint/2010/main" val="237445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20</a:t>
            </a:fld>
            <a:endParaRPr lang="en-US"/>
          </a:p>
        </p:txBody>
      </p:sp>
    </p:spTree>
    <p:extLst>
      <p:ext uri="{BB962C8B-B14F-4D97-AF65-F5344CB8AC3E}">
        <p14:creationId xmlns:p14="http://schemas.microsoft.com/office/powerpoint/2010/main" val="96300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21</a:t>
            </a:fld>
            <a:endParaRPr lang="en-US"/>
          </a:p>
        </p:txBody>
      </p:sp>
    </p:spTree>
    <p:extLst>
      <p:ext uri="{BB962C8B-B14F-4D97-AF65-F5344CB8AC3E}">
        <p14:creationId xmlns:p14="http://schemas.microsoft.com/office/powerpoint/2010/main" val="2626812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23</a:t>
            </a:fld>
            <a:endParaRPr lang="en-US"/>
          </a:p>
        </p:txBody>
      </p:sp>
    </p:spTree>
    <p:extLst>
      <p:ext uri="{BB962C8B-B14F-4D97-AF65-F5344CB8AC3E}">
        <p14:creationId xmlns:p14="http://schemas.microsoft.com/office/powerpoint/2010/main" val="170937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24</a:t>
            </a:fld>
            <a:endParaRPr lang="en-US"/>
          </a:p>
        </p:txBody>
      </p:sp>
    </p:spTree>
    <p:extLst>
      <p:ext uri="{BB962C8B-B14F-4D97-AF65-F5344CB8AC3E}">
        <p14:creationId xmlns:p14="http://schemas.microsoft.com/office/powerpoint/2010/main" val="3735456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19202-159F-4727-AA44-C3F2C643CCB7}" type="slidenum">
              <a:rPr lang="en-US" smtClean="0"/>
              <a:t>25</a:t>
            </a:fld>
            <a:endParaRPr lang="en-US"/>
          </a:p>
        </p:txBody>
      </p:sp>
    </p:spTree>
    <p:extLst>
      <p:ext uri="{BB962C8B-B14F-4D97-AF65-F5344CB8AC3E}">
        <p14:creationId xmlns:p14="http://schemas.microsoft.com/office/powerpoint/2010/main" val="3472436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3" y="697042"/>
            <a:ext cx="9144000" cy="2743200"/>
          </a:xfrm>
          <a:prstGeom prst="rect">
            <a:avLst/>
          </a:prstGeom>
        </p:spPr>
        <p:txBody>
          <a:bodyPr anchor="ctr">
            <a:normAutofit/>
          </a:bodyPr>
          <a:lstStyle>
            <a:lvl1pPr algn="ctr">
              <a:defRPr sz="6000" b="1" i="0" cap="none" baseline="0">
                <a:solidFill>
                  <a:srgbClr val="FFD200"/>
                </a:solidFill>
                <a:latin typeface="Poppins ExtraBold" pitchFamily="2" charset="77"/>
                <a:cs typeface="Poppins ExtraBold" pitchFamily="2" charset="77"/>
              </a:defRPr>
            </a:lvl1pPr>
          </a:lstStyle>
          <a:p>
            <a:r>
              <a:rPr lang="en-US" dirty="0"/>
              <a:t>Click to add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7" name="Text Placeholder 6">
            <a:extLst>
              <a:ext uri="{FF2B5EF4-FFF2-40B4-BE49-F238E27FC236}">
                <a16:creationId xmlns:a16="http://schemas.microsoft.com/office/drawing/2014/main" id="{8CF5E823-4EE1-8427-1523-66B3ED2CF21B}"/>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37707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23797169-C76F-7898-2E30-399BB8F0D3F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6B095E97-FA67-F376-44FC-DAC9313472BF}"/>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28796938-5A6D-2CCA-DB7A-7F12B70336B7}"/>
              </a:ext>
            </a:extLst>
          </p:cNvPr>
          <p:cNvSpPr>
            <a:spLocks noGrp="1"/>
          </p:cNvSpPr>
          <p:nvPr>
            <p:ph type="title" hasCustomPrompt="1"/>
          </p:nvPr>
        </p:nvSpPr>
        <p:spPr>
          <a:xfrm>
            <a:off x="1853739" y="694905"/>
            <a:ext cx="9733656"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6D06EC88-067F-CB23-26B0-0DF59DA344F9}"/>
              </a:ext>
            </a:extLst>
          </p:cNvPr>
          <p:cNvSpPr>
            <a:spLocks noGrp="1"/>
          </p:cNvSpPr>
          <p:nvPr>
            <p:ph idx="1"/>
          </p:nvPr>
        </p:nvSpPr>
        <p:spPr>
          <a:xfrm>
            <a:off x="1853739" y="1731363"/>
            <a:ext cx="9726161" cy="4063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0275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0EDAB516-8E62-D687-2CDA-3DFFB3EB33D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F485FA97-F4D3-AC3E-577C-DA626BCB1D7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10" name="Straight Connector 9">
            <a:extLst>
              <a:ext uri="{FF2B5EF4-FFF2-40B4-BE49-F238E27FC236}">
                <a16:creationId xmlns:a16="http://schemas.microsoft.com/office/drawing/2014/main" id="{CE7DA706-9BE6-ED24-6C7B-492CBC594A32}"/>
              </a:ext>
            </a:extLst>
          </p:cNvPr>
          <p:cNvCxnSpPr>
            <a:cxnSpLocks/>
          </p:cNvCxnSpPr>
          <p:nvPr userDrawn="1"/>
        </p:nvCxnSpPr>
        <p:spPr>
          <a:xfrm>
            <a:off x="6558988" y="1788150"/>
            <a:ext cx="0" cy="4126513"/>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60A6E46-9C77-5DCE-5481-F596C01B993C}"/>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5" name="Picture 4" descr="The University of Toledo">
            <a:extLst>
              <a:ext uri="{FF2B5EF4-FFF2-40B4-BE49-F238E27FC236}">
                <a16:creationId xmlns:a16="http://schemas.microsoft.com/office/drawing/2014/main" id="{CC3B2B30-1D63-26D1-1992-43F4CC24127C}"/>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9"/>
            <a:ext cx="9736574" cy="4028396"/>
          </a:xfrm>
        </p:spPr>
        <p:txBody>
          <a:bodyPr/>
          <a:lstStyle/>
          <a:p>
            <a:r>
              <a:rPr lang="en-US"/>
              <a:t>Click icon to add chart</a:t>
            </a:r>
          </a:p>
        </p:txBody>
      </p:sp>
    </p:spTree>
    <p:extLst>
      <p:ext uri="{BB962C8B-B14F-4D97-AF65-F5344CB8AC3E}">
        <p14:creationId xmlns:p14="http://schemas.microsoft.com/office/powerpoint/2010/main" val="237987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18E2F320-F726-340B-C542-E95BB4C4908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12" name="Picture 11" descr="The University of Toledo">
            <a:extLst>
              <a:ext uri="{FF2B5EF4-FFF2-40B4-BE49-F238E27FC236}">
                <a16:creationId xmlns:a16="http://schemas.microsoft.com/office/drawing/2014/main" id="{F787356A-FBED-7280-0CB5-A3CE4A62DFE4}"/>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1250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a:cxnSpLocks/>
          </p:cNvCxnSpPr>
          <p:nvPr userDrawn="1"/>
        </p:nvCxnSpPr>
        <p:spPr>
          <a:xfrm>
            <a:off x="6096000" y="697040"/>
            <a:ext cx="0" cy="5206049"/>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10;">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7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0" name="Picture Placeholder 9">
            <a:extLst>
              <a:ext uri="{FF2B5EF4-FFF2-40B4-BE49-F238E27FC236}">
                <a16:creationId xmlns:a16="http://schemas.microsoft.com/office/drawing/2014/main" id="{C3A9A456-9DC3-3F8C-CB7E-2E8F1A8C5837}"/>
              </a:ext>
            </a:extLst>
          </p:cNvPr>
          <p:cNvSpPr>
            <a:spLocks noGrp="1"/>
          </p:cNvSpPr>
          <p:nvPr>
            <p:ph type="pic" sz="quarter" idx="13"/>
          </p:nvPr>
        </p:nvSpPr>
        <p:spPr>
          <a:xfrm>
            <a:off x="-17926" y="-44825"/>
            <a:ext cx="5789580"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5789580 w 12272683"/>
              <a:gd name="connsiteY3" fmla="*/ 37539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5727140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4458779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5789580"/>
              <a:gd name="connsiteY0" fmla="*/ 0 h 6929752"/>
              <a:gd name="connsiteX1" fmla="*/ 1808415 w 5789580"/>
              <a:gd name="connsiteY1" fmla="*/ 24907 h 6929752"/>
              <a:gd name="connsiteX2" fmla="*/ 3321851 w 5789580"/>
              <a:gd name="connsiteY2" fmla="*/ 27195 h 6929752"/>
              <a:gd name="connsiteX3" fmla="*/ 5789580 w 5789580"/>
              <a:gd name="connsiteY3" fmla="*/ 37539 h 6929752"/>
              <a:gd name="connsiteX4" fmla="*/ 5780212 w 5789580"/>
              <a:gd name="connsiteY4" fmla="*/ 3229687 h 6929752"/>
              <a:gd name="connsiteX5" fmla="*/ 5783393 w 5789580"/>
              <a:gd name="connsiteY5" fmla="*/ 6929752 h 6929752"/>
              <a:gd name="connsiteX6" fmla="*/ 4458779 w 5789580"/>
              <a:gd name="connsiteY6" fmla="*/ 6920788 h 6929752"/>
              <a:gd name="connsiteX7" fmla="*/ 3163494 w 5789580"/>
              <a:gd name="connsiteY7" fmla="*/ 6910841 h 6929752"/>
              <a:gd name="connsiteX8" fmla="*/ 11778 w 5789580"/>
              <a:gd name="connsiteY8" fmla="*/ 3302389 h 6929752"/>
              <a:gd name="connsiteX9" fmla="*/ 0 w 5789580"/>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9580" h="6929752">
                <a:moveTo>
                  <a:pt x="0" y="0"/>
                </a:moveTo>
                <a:cubicBezTo>
                  <a:pt x="13855" y="39636"/>
                  <a:pt x="1183033" y="24907"/>
                  <a:pt x="1808415" y="24907"/>
                </a:cubicBezTo>
                <a:lnTo>
                  <a:pt x="3321851" y="27195"/>
                </a:lnTo>
                <a:cubicBezTo>
                  <a:pt x="3312160" y="38452"/>
                  <a:pt x="5311474" y="34011"/>
                  <a:pt x="5789580" y="37539"/>
                </a:cubicBezTo>
                <a:cubicBezTo>
                  <a:pt x="5786457" y="1101588"/>
                  <a:pt x="5783335" y="2165638"/>
                  <a:pt x="5780212" y="3229687"/>
                </a:cubicBezTo>
                <a:cubicBezTo>
                  <a:pt x="5786188" y="5524926"/>
                  <a:pt x="5777417" y="4634513"/>
                  <a:pt x="5783393" y="6929752"/>
                </a:cubicBezTo>
                <a:lnTo>
                  <a:pt x="4458779"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
        <p:nvSpPr>
          <p:cNvPr id="11" name="Title 1">
            <a:extLst>
              <a:ext uri="{FF2B5EF4-FFF2-40B4-BE49-F238E27FC236}">
                <a16:creationId xmlns:a16="http://schemas.microsoft.com/office/drawing/2014/main" id="{0826B8DD-A176-E6ED-FD28-216D27295E5F}"/>
              </a:ext>
            </a:extLst>
          </p:cNvPr>
          <p:cNvSpPr>
            <a:spLocks noGrp="1"/>
          </p:cNvSpPr>
          <p:nvPr>
            <p:ph type="title" hasCustomPrompt="1"/>
          </p:nvPr>
        </p:nvSpPr>
        <p:spPr>
          <a:xfrm>
            <a:off x="6223461" y="697040"/>
            <a:ext cx="5355187" cy="1004438"/>
          </a:xfrm>
          <a:prstGeom prst="rect">
            <a:avLst/>
          </a:prstGeom>
        </p:spPr>
        <p:txBody>
          <a:bodyPr anchor="b">
            <a:noAutofit/>
          </a:bodyPr>
          <a:lstStyle>
            <a:lvl1pPr>
              <a:defRPr sz="3200"/>
            </a:lvl1pPr>
          </a:lstStyle>
          <a:p>
            <a:r>
              <a:rPr lang="en-US" dirty="0"/>
              <a:t>Click to edit headline</a:t>
            </a:r>
          </a:p>
        </p:txBody>
      </p:sp>
      <p:sp>
        <p:nvSpPr>
          <p:cNvPr id="12" name="Content Placeholder 2">
            <a:extLst>
              <a:ext uri="{FF2B5EF4-FFF2-40B4-BE49-F238E27FC236}">
                <a16:creationId xmlns:a16="http://schemas.microsoft.com/office/drawing/2014/main" id="{34F56066-46A4-5C46-29AA-A21DCE37E062}"/>
              </a:ext>
            </a:extLst>
          </p:cNvPr>
          <p:cNvSpPr>
            <a:spLocks noGrp="1"/>
          </p:cNvSpPr>
          <p:nvPr>
            <p:ph idx="1"/>
          </p:nvPr>
        </p:nvSpPr>
        <p:spPr>
          <a:xfrm>
            <a:off x="6223462" y="1979406"/>
            <a:ext cx="5355187" cy="38426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83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dirty="0"/>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2" name="Picture Placeholder 1">
            <a:extLst>
              <a:ext uri="{FF2B5EF4-FFF2-40B4-BE49-F238E27FC236}">
                <a16:creationId xmlns:a16="http://schemas.microsoft.com/office/drawing/2014/main" id="{9686301E-DCD6-089E-7BAC-987F7CFAACBA}"/>
              </a:ext>
            </a:extLst>
          </p:cNvPr>
          <p:cNvSpPr>
            <a:spLocks noGrp="1"/>
          </p:cNvSpPr>
          <p:nvPr>
            <p:ph type="pic" sz="quarter" idx="13"/>
          </p:nvPr>
        </p:nvSpPr>
        <p:spPr>
          <a:xfrm>
            <a:off x="-17926" y="-44825"/>
            <a:ext cx="12272683"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2683" h="6929752">
                <a:moveTo>
                  <a:pt x="0" y="0"/>
                </a:moveTo>
                <a:cubicBezTo>
                  <a:pt x="13855" y="39636"/>
                  <a:pt x="1183033" y="24907"/>
                  <a:pt x="1808415" y="24907"/>
                </a:cubicBezTo>
                <a:lnTo>
                  <a:pt x="10519064" y="56692"/>
                </a:lnTo>
                <a:cubicBezTo>
                  <a:pt x="10509373" y="67949"/>
                  <a:pt x="11756519" y="48760"/>
                  <a:pt x="12234625" y="52288"/>
                </a:cubicBezTo>
                <a:lnTo>
                  <a:pt x="12254754" y="44036"/>
                </a:lnTo>
                <a:cubicBezTo>
                  <a:pt x="12260730" y="2339275"/>
                  <a:pt x="12266707" y="4634513"/>
                  <a:pt x="12272683" y="6929752"/>
                </a:cubicBezTo>
                <a:lnTo>
                  <a:pt x="5727140"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3641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25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ogo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spTree>
    <p:extLst>
      <p:ext uri="{BB962C8B-B14F-4D97-AF65-F5344CB8AC3E}">
        <p14:creationId xmlns:p14="http://schemas.microsoft.com/office/powerpoint/2010/main" val="2979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2202"/>
            <a:ext cx="12195914" cy="6860202"/>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1" y="704538"/>
            <a:ext cx="9144000" cy="2743200"/>
          </a:xfrm>
          <a:prstGeom prst="rect">
            <a:avLst/>
          </a:prstGeom>
        </p:spPr>
        <p:txBody>
          <a:bodyPr anchor="ctr">
            <a:normAutofit/>
          </a:bodyPr>
          <a:lstStyle>
            <a:lvl1pPr algn="ctr">
              <a:defRPr sz="6000">
                <a:solidFill>
                  <a:srgbClr val="FFD200"/>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763079"/>
            <a:ext cx="1940716" cy="1791430"/>
          </a:xfrm>
          <a:prstGeom prst="rect">
            <a:avLst/>
          </a:prstGeom>
        </p:spPr>
      </p:pic>
      <p:sp>
        <p:nvSpPr>
          <p:cNvPr id="4" name="Subtitle 2">
            <a:extLst>
              <a:ext uri="{FF2B5EF4-FFF2-40B4-BE49-F238E27FC236}">
                <a16:creationId xmlns:a16="http://schemas.microsoft.com/office/drawing/2014/main" id="{EEA29C74-FD27-1030-4968-D68816572CC9}"/>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
        <p:nvSpPr>
          <p:cNvPr id="5" name="Text Placeholder 6">
            <a:extLst>
              <a:ext uri="{FF2B5EF4-FFF2-40B4-BE49-F238E27FC236}">
                <a16:creationId xmlns:a16="http://schemas.microsoft.com/office/drawing/2014/main" id="{CD53881C-896A-B256-D16C-A94E4D1D51C1}"/>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251895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Logo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1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21277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ibb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9" name="Picture 8" descr="The Power To Do">
            <a:extLst>
              <a:ext uri="{FF2B5EF4-FFF2-40B4-BE49-F238E27FC236}">
                <a16:creationId xmlns:a16="http://schemas.microsoft.com/office/drawing/2014/main" id="{97598E61-3590-017E-6B16-A5854620FF14}"/>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398827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bbon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pic>
        <p:nvPicPr>
          <p:cNvPr id="2" name="Picture 1" descr="The Power To Do">
            <a:extLst>
              <a:ext uri="{FF2B5EF4-FFF2-40B4-BE49-F238E27FC236}">
                <a16:creationId xmlns:a16="http://schemas.microsoft.com/office/drawing/2014/main" id="{25E9749D-4B91-92E4-E723-275CCB34F6E1}"/>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2635789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Ribbo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8" name="Picture 7" descr="The Power To Do">
            <a:extLst>
              <a:ext uri="{FF2B5EF4-FFF2-40B4-BE49-F238E27FC236}">
                <a16:creationId xmlns:a16="http://schemas.microsoft.com/office/drawing/2014/main" id="{3A36892B-B7CD-8405-47CC-112DE92199DB}"/>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1079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bon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The Power To Do">
            <a:extLst>
              <a:ext uri="{FF2B5EF4-FFF2-40B4-BE49-F238E27FC236}">
                <a16:creationId xmlns:a16="http://schemas.microsoft.com/office/drawing/2014/main" id="{179C6BBE-BEB4-BE22-3486-1319E010C54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56736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8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Photo of a colorful sunset over The University of Toledo">
            <a:extLst>
              <a:ext uri="{FF2B5EF4-FFF2-40B4-BE49-F238E27FC236}">
                <a16:creationId xmlns:a16="http://schemas.microsoft.com/office/drawing/2014/main" id="{C6086AC2-6CBC-08BB-D74C-DE47A0D4E187}"/>
              </a:ext>
            </a:extLst>
          </p:cNvPr>
          <p:cNvPicPr>
            <a:picLocks noChangeAspect="1"/>
          </p:cNvPicPr>
          <p:nvPr userDrawn="1"/>
        </p:nvPicPr>
        <p:blipFill rotWithShape="1">
          <a:blip r:embed="rId2"/>
          <a:srcRect r="2141" b="2147"/>
          <a:stretch/>
        </p:blipFill>
        <p:spPr>
          <a:xfrm>
            <a:off x="776" y="-1"/>
            <a:ext cx="12191224" cy="6858001"/>
          </a:xfrm>
          <a:prstGeom prst="rect">
            <a:avLst/>
          </a:prstGeom>
        </p:spPr>
      </p:pic>
      <p:sp>
        <p:nvSpPr>
          <p:cNvPr id="2" name="Title 1">
            <a:extLst>
              <a:ext uri="{FF2B5EF4-FFF2-40B4-BE49-F238E27FC236}">
                <a16:creationId xmlns:a16="http://schemas.microsoft.com/office/drawing/2014/main" id="{A47F17AE-868A-0D51-8409-0336CE93FA1D}"/>
              </a:ext>
            </a:extLst>
          </p:cNvPr>
          <p:cNvSpPr>
            <a:spLocks noGrp="1"/>
          </p:cNvSpPr>
          <p:nvPr>
            <p:ph type="title" hasCustomPrompt="1"/>
          </p:nvPr>
        </p:nvSpPr>
        <p:spPr>
          <a:xfrm>
            <a:off x="348380" y="2038349"/>
            <a:ext cx="4756056" cy="2781300"/>
          </a:xfrm>
          <a:prstGeom prst="rect">
            <a:avLst/>
          </a:prstGeom>
        </p:spPr>
        <p:txBody>
          <a:bodyPr anchor="b"/>
          <a:lstStyle>
            <a:lvl1pPr>
              <a:defRPr sz="6000">
                <a:solidFill>
                  <a:srgbClr val="000F3E"/>
                </a:solidFill>
              </a:defRPr>
            </a:lvl1pPr>
          </a:lstStyle>
          <a:p>
            <a:r>
              <a:rPr lang="en-US" dirty="0"/>
              <a:t>Click to edit </a:t>
            </a:r>
            <a:br>
              <a:rPr lang="en-US" dirty="0"/>
            </a:br>
            <a:r>
              <a:rPr lang="en-US" dirty="0"/>
              <a:t>Thank You</a:t>
            </a:r>
          </a:p>
        </p:txBody>
      </p:sp>
      <p:sp>
        <p:nvSpPr>
          <p:cNvPr id="4" name="Date Placeholder 3">
            <a:extLst>
              <a:ext uri="{FF2B5EF4-FFF2-40B4-BE49-F238E27FC236}">
                <a16:creationId xmlns:a16="http://schemas.microsoft.com/office/drawing/2014/main" id="{522C276A-CC74-713F-673B-FE112F766276}"/>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10/28/2025</a:t>
            </a:fld>
            <a:endParaRPr lang="en-US"/>
          </a:p>
        </p:txBody>
      </p:sp>
      <p:sp>
        <p:nvSpPr>
          <p:cNvPr id="5" name="Footer Placeholder 4">
            <a:extLst>
              <a:ext uri="{FF2B5EF4-FFF2-40B4-BE49-F238E27FC236}">
                <a16:creationId xmlns:a16="http://schemas.microsoft.com/office/drawing/2014/main" id="{F41B0D78-6004-64E4-5038-341C937E1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508537-6ED8-6D2E-8E33-A44BE175FDB4}"/>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14" name="Picture 13" descr="A blue and yellow logo with a black background&#10;&#10;Description automatically generated">
            <a:extLst>
              <a:ext uri="{FF2B5EF4-FFF2-40B4-BE49-F238E27FC236}">
                <a16:creationId xmlns:a16="http://schemas.microsoft.com/office/drawing/2014/main" id="{BC26EF39-F156-5E94-F634-29956483C28C}"/>
              </a:ext>
            </a:extLst>
          </p:cNvPr>
          <p:cNvPicPr>
            <a:picLocks noChangeAspect="1"/>
          </p:cNvPicPr>
          <p:nvPr userDrawn="1"/>
        </p:nvPicPr>
        <p:blipFill>
          <a:blip r:embed="rId3"/>
          <a:stretch>
            <a:fillRect/>
          </a:stretch>
        </p:blipFill>
        <p:spPr>
          <a:xfrm>
            <a:off x="348379" y="5597525"/>
            <a:ext cx="1157758" cy="1069078"/>
          </a:xfrm>
          <a:prstGeom prst="rect">
            <a:avLst/>
          </a:prstGeom>
        </p:spPr>
      </p:pic>
    </p:spTree>
    <p:extLst>
      <p:ext uri="{BB962C8B-B14F-4D97-AF65-F5344CB8AC3E}">
        <p14:creationId xmlns:p14="http://schemas.microsoft.com/office/powerpoint/2010/main" val="29205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DFC3-7F52-3262-80F8-3872703B4C15}"/>
              </a:ext>
            </a:extLst>
          </p:cNvPr>
          <p:cNvPicPr>
            <a:picLocks noChangeAspect="1"/>
          </p:cNvPicPr>
          <p:nvPr userDrawn="1"/>
        </p:nvPicPr>
        <p:blipFill rotWithShape="1">
          <a:blip r:embed="rId2"/>
          <a:srcRect l="1190" t="34224" r="31198"/>
          <a:stretch/>
        </p:blipFill>
        <p:spPr>
          <a:xfrm>
            <a:off x="-1" y="0"/>
            <a:ext cx="12192001" cy="6671733"/>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65291" y="704537"/>
            <a:ext cx="8227541" cy="2741214"/>
          </a:xfrm>
          <a:prstGeom prst="rect">
            <a:avLst/>
          </a:prstGeom>
        </p:spPr>
        <p:txBody>
          <a:bodyPr anchor="ctr">
            <a:normAutofit/>
          </a:bodyPr>
          <a:lstStyle>
            <a:lvl1pPr algn="ctr">
              <a:defRPr sz="6000">
                <a:solidFill>
                  <a:srgbClr val="000F3E"/>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4" name="Subtitle 2">
            <a:extLst>
              <a:ext uri="{FF2B5EF4-FFF2-40B4-BE49-F238E27FC236}">
                <a16:creationId xmlns:a16="http://schemas.microsoft.com/office/drawing/2014/main" id="{BE81B6D7-9BA0-ECB2-79E4-7FD38D709463}"/>
              </a:ext>
            </a:extLst>
          </p:cNvPr>
          <p:cNvSpPr>
            <a:spLocks noGrp="1"/>
          </p:cNvSpPr>
          <p:nvPr>
            <p:ph type="subTitle" idx="1" hasCustomPrompt="1"/>
          </p:nvPr>
        </p:nvSpPr>
        <p:spPr>
          <a:xfrm>
            <a:off x="3365291" y="3535109"/>
            <a:ext cx="8227541" cy="48273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6">
            <a:extLst>
              <a:ext uri="{FF2B5EF4-FFF2-40B4-BE49-F238E27FC236}">
                <a16:creationId xmlns:a16="http://schemas.microsoft.com/office/drawing/2014/main" id="{E39BCB1F-804A-36EB-0C16-D95E6878EE97}"/>
              </a:ext>
            </a:extLst>
          </p:cNvPr>
          <p:cNvSpPr>
            <a:spLocks noGrp="1"/>
          </p:cNvSpPr>
          <p:nvPr>
            <p:ph type="body" sz="quarter" idx="10" hasCustomPrompt="1"/>
          </p:nvPr>
        </p:nvSpPr>
        <p:spPr>
          <a:xfrm>
            <a:off x="5056093" y="4018205"/>
            <a:ext cx="4851699" cy="747433"/>
          </a:xfrm>
        </p:spPr>
        <p:txBody>
          <a:bodyPr/>
          <a:lstStyle>
            <a:lvl1pPr marL="0" indent="0" algn="ctr">
              <a:buFontTx/>
              <a:buNone/>
              <a:defRPr sz="1800">
                <a:solidFill>
                  <a:schemeClr val="accent1"/>
                </a:solidFill>
              </a:defRPr>
            </a:lvl1pPr>
          </a:lstStyle>
          <a:p>
            <a:pPr lvl="0"/>
            <a:r>
              <a:rPr lang="en-US" dirty="0"/>
              <a:t>Click to add presenter and date</a:t>
            </a:r>
          </a:p>
        </p:txBody>
      </p:sp>
    </p:spTree>
    <p:extLst>
      <p:ext uri="{BB962C8B-B14F-4D97-AF65-F5344CB8AC3E}">
        <p14:creationId xmlns:p14="http://schemas.microsoft.com/office/powerpoint/2010/main" val="81832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4968E90C-6CD4-A90C-56D9-13621D0152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pic>
        <p:nvPicPr>
          <p:cNvPr id="4" name="Picture 3" descr="The University of Toledo">
            <a:extLst>
              <a:ext uri="{FF2B5EF4-FFF2-40B4-BE49-F238E27FC236}">
                <a16:creationId xmlns:a16="http://schemas.microsoft.com/office/drawing/2014/main" id="{0CEBF344-41C9-3982-9971-0DEB34FF4EF5}"/>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6" name="Subtitle 2">
            <a:extLst>
              <a:ext uri="{FF2B5EF4-FFF2-40B4-BE49-F238E27FC236}">
                <a16:creationId xmlns:a16="http://schemas.microsoft.com/office/drawing/2014/main" id="{FAFE1169-B6AF-2ABA-881B-F94D8B7CEF9B}"/>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3732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8E90C-6CD4-A90C-56D9-13621D0152CB}"/>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Title 1">
            <a:extLst>
              <a:ext uri="{FF2B5EF4-FFF2-40B4-BE49-F238E27FC236}">
                <a16:creationId xmlns:a16="http://schemas.microsoft.com/office/drawing/2014/main" id="{DB7B2D73-B584-7A49-9474-044266B7FEED}"/>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4948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EB782B-EF9D-C9AB-4F8E-CDFB6E68F63E}"/>
              </a:ext>
            </a:extLst>
          </p:cNvPr>
          <p:cNvPicPr>
            <a:picLocks noChangeAspect="1"/>
          </p:cNvPicPr>
          <p:nvPr userDrawn="1"/>
        </p:nvPicPr>
        <p:blipFill rotWithShape="1">
          <a:blip r:embed="rId2"/>
          <a:srcRect l="-394" t="-109" r="57145" b="109"/>
          <a:stretch/>
        </p:blipFill>
        <p:spPr>
          <a:xfrm>
            <a:off x="-47298" y="-13695"/>
            <a:ext cx="5289332" cy="6879189"/>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itle 1">
            <a:extLst>
              <a:ext uri="{FF2B5EF4-FFF2-40B4-BE49-F238E27FC236}">
                <a16:creationId xmlns:a16="http://schemas.microsoft.com/office/drawing/2014/main" id="{C66C5E97-2864-7130-F99F-CD9DBC7CC2E9}"/>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A2047D"/>
                </a:solidFill>
              </a:defRPr>
            </a:lvl1pPr>
          </a:lstStyle>
          <a:p>
            <a:r>
              <a:rPr lang="en-US" dirty="0"/>
              <a:t>Click to add section title</a:t>
            </a:r>
          </a:p>
        </p:txBody>
      </p:sp>
    </p:spTree>
    <p:extLst>
      <p:ext uri="{BB962C8B-B14F-4D97-AF65-F5344CB8AC3E}">
        <p14:creationId xmlns:p14="http://schemas.microsoft.com/office/powerpoint/2010/main" val="162622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6EEAA-CB20-2191-AE22-DF1B43851A57}"/>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1799307" y="1595051"/>
            <a:ext cx="8819532" cy="1841443"/>
          </a:xfrm>
          <a:prstGeom prst="rect">
            <a:avLst/>
          </a:prstGeom>
        </p:spPr>
        <p:txBody>
          <a:bodyPr anchor="b">
            <a:normAutofit/>
          </a:bodyPr>
          <a:lstStyle>
            <a:lvl1pPr algn="ctr">
              <a:defRPr sz="6000">
                <a:solidFill>
                  <a:schemeClr val="bg1"/>
                </a:solidFill>
              </a:defRPr>
            </a:lvl1pPr>
          </a:lstStyle>
          <a:p>
            <a:r>
              <a:rPr lang="en-US" dirty="0"/>
              <a:t>Click to add section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1799304" y="3617028"/>
            <a:ext cx="8819532" cy="1645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2"/>
          <a:stretch>
            <a:fillRect/>
          </a:stretch>
        </p:blipFill>
        <p:spPr>
          <a:xfrm>
            <a:off x="253591" y="5595651"/>
            <a:ext cx="1182964" cy="1091967"/>
          </a:xfrm>
          <a:prstGeom prst="rect">
            <a:avLst/>
          </a:prstGeom>
        </p:spPr>
      </p:pic>
      <p:pic>
        <p:nvPicPr>
          <p:cNvPr id="6" name="Picture 5" descr="A black and white background&#10;&#10;Description automatically generated">
            <a:extLst>
              <a:ext uri="{FF2B5EF4-FFF2-40B4-BE49-F238E27FC236}">
                <a16:creationId xmlns:a16="http://schemas.microsoft.com/office/drawing/2014/main" id="{F2141B89-39C6-0C8D-1CD5-414A86550970}"/>
              </a:ext>
            </a:extLst>
          </p:cNvPr>
          <p:cNvPicPr>
            <a:picLocks noChangeAspect="1"/>
          </p:cNvPicPr>
          <p:nvPr userDrawn="1"/>
        </p:nvPicPr>
        <p:blipFill rotWithShape="1">
          <a:blip r:embed="rId3"/>
          <a:srcRect l="35205" t="6816"/>
          <a:stretch/>
        </p:blipFill>
        <p:spPr>
          <a:xfrm flipH="1">
            <a:off x="8880458" y="0"/>
            <a:ext cx="3311541" cy="6858000"/>
          </a:xfrm>
          <a:prstGeom prst="rect">
            <a:avLst/>
          </a:prstGeom>
        </p:spPr>
      </p:pic>
    </p:spTree>
    <p:extLst>
      <p:ext uri="{BB962C8B-B14F-4D97-AF65-F5344CB8AC3E}">
        <p14:creationId xmlns:p14="http://schemas.microsoft.com/office/powerpoint/2010/main" val="295906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with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D68CD42-F1E0-2E62-6E73-A41749999ACB}"/>
              </a:ext>
            </a:extLst>
          </p:cNvPr>
          <p:cNvSpPr>
            <a:spLocks noGrp="1"/>
          </p:cNvSpPr>
          <p:nvPr>
            <p:ph type="pic" sz="quarter" idx="13"/>
          </p:nvPr>
        </p:nvSpPr>
        <p:spPr>
          <a:xfrm>
            <a:off x="6095999" y="0"/>
            <a:ext cx="6096001" cy="6858000"/>
          </a:xfrm>
        </p:spPr>
        <p:txBody>
          <a:bodyPr/>
          <a:lstStyle/>
          <a:p>
            <a:r>
              <a:rPr lang="en-US"/>
              <a:t>Click icon to add picture</a:t>
            </a:r>
          </a:p>
        </p:txBody>
      </p:sp>
      <p:pic>
        <p:nvPicPr>
          <p:cNvPr id="8" name="Picture 7" descr="A blue and black background&#10;&#10;Description automatically generated">
            <a:extLst>
              <a:ext uri="{FF2B5EF4-FFF2-40B4-BE49-F238E27FC236}">
                <a16:creationId xmlns:a16="http://schemas.microsoft.com/office/drawing/2014/main" id="{7DB24AE4-099A-BF1E-4432-BC1241567EA5}"/>
              </a:ext>
            </a:extLst>
          </p:cNvPr>
          <p:cNvPicPr>
            <a:picLocks noChangeAspect="1"/>
          </p:cNvPicPr>
          <p:nvPr userDrawn="1"/>
        </p:nvPicPr>
        <p:blipFill rotWithShape="1">
          <a:blip r:embed="rId2"/>
          <a:srcRect l="11928" r="38071"/>
          <a:stretch/>
        </p:blipFill>
        <p:spPr>
          <a:xfrm>
            <a:off x="-2"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3" name="Picture 2" descr="The University of Toledo">
            <a:extLst>
              <a:ext uri="{FF2B5EF4-FFF2-40B4-BE49-F238E27FC236}">
                <a16:creationId xmlns:a16="http://schemas.microsoft.com/office/drawing/2014/main" id="{98DE5316-F0C1-AAD2-56F1-268DBA349CB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7" name="Title 1">
            <a:extLst>
              <a:ext uri="{FF2B5EF4-FFF2-40B4-BE49-F238E27FC236}">
                <a16:creationId xmlns:a16="http://schemas.microsoft.com/office/drawing/2014/main" id="{E0786474-E478-B2F5-8B58-E0B515B273A9}"/>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spTree>
    <p:extLst>
      <p:ext uri="{BB962C8B-B14F-4D97-AF65-F5344CB8AC3E}">
        <p14:creationId xmlns:p14="http://schemas.microsoft.com/office/powerpoint/2010/main" val="3710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with Content">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E5E83D91-28D2-3897-E6AF-43BC8C4191AB}"/>
              </a:ext>
            </a:extLst>
          </p:cNvPr>
          <p:cNvPicPr>
            <a:picLocks noChangeAspect="1"/>
          </p:cNvPicPr>
          <p:nvPr userDrawn="1"/>
        </p:nvPicPr>
        <p:blipFill rotWithShape="1">
          <a:blip r:embed="rId2"/>
          <a:srcRect l="11928" r="38071"/>
          <a:stretch/>
        </p:blipFill>
        <p:spPr>
          <a:xfrm>
            <a:off x="-1"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10/28/2025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7" name="Content Placeholder 2">
            <a:extLst>
              <a:ext uri="{FF2B5EF4-FFF2-40B4-BE49-F238E27FC236}">
                <a16:creationId xmlns:a16="http://schemas.microsoft.com/office/drawing/2014/main" id="{9A7A13AC-1609-350E-DE4B-E361CB7C09CD}"/>
              </a:ext>
            </a:extLst>
          </p:cNvPr>
          <p:cNvSpPr>
            <a:spLocks noGrp="1"/>
          </p:cNvSpPr>
          <p:nvPr>
            <p:ph idx="1"/>
          </p:nvPr>
        </p:nvSpPr>
        <p:spPr>
          <a:xfrm>
            <a:off x="6458010" y="699987"/>
            <a:ext cx="5120640" cy="5445980"/>
          </a:xfrm>
        </p:spPr>
        <p:txBody>
          <a:bodyPr>
            <a:noAutofit/>
          </a:bodyPr>
          <a:lstStyle>
            <a:lvl1pPr>
              <a:defRPr>
                <a:solidFill>
                  <a:srgbClr val="000F3E"/>
                </a:solidFill>
              </a:defRPr>
            </a:lvl1pPr>
            <a:lvl2pPr>
              <a:defRPr>
                <a:solidFill>
                  <a:srgbClr val="000F3E"/>
                </a:solidFill>
              </a:defRPr>
            </a:lvl2pPr>
            <a:lvl3pPr>
              <a:defRPr>
                <a:solidFill>
                  <a:srgbClr val="000F3E"/>
                </a:solidFill>
              </a:defRPr>
            </a:lvl3pPr>
            <a:lvl4pPr>
              <a:defRPr>
                <a:solidFill>
                  <a:srgbClr val="000F3E"/>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12810C9C-0050-B251-E9B7-A65DA2A532AF}"/>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pic>
        <p:nvPicPr>
          <p:cNvPr id="11" name="Picture 10" descr="The University of Toledo">
            <a:extLst>
              <a:ext uri="{FF2B5EF4-FFF2-40B4-BE49-F238E27FC236}">
                <a16:creationId xmlns:a16="http://schemas.microsoft.com/office/drawing/2014/main" id="{0BFE3BE3-8DC4-0B29-5338-0F1A115C25EF}"/>
              </a:ext>
            </a:extLst>
          </p:cNvPr>
          <p:cNvPicPr>
            <a:picLocks noChangeAspect="1"/>
          </p:cNvPicPr>
          <p:nvPr userDrawn="1"/>
        </p:nvPicPr>
        <p:blipFill>
          <a:blip r:embed="rId3"/>
          <a:stretch>
            <a:fillRect/>
          </a:stretch>
        </p:blipFill>
        <p:spPr>
          <a:xfrm>
            <a:off x="253591" y="5595651"/>
            <a:ext cx="1182964" cy="1091967"/>
          </a:xfrm>
          <a:prstGeom prst="rect">
            <a:avLst/>
          </a:prstGeom>
        </p:spPr>
      </p:pic>
    </p:spTree>
    <p:extLst>
      <p:ext uri="{BB962C8B-B14F-4D97-AF65-F5344CB8AC3E}">
        <p14:creationId xmlns:p14="http://schemas.microsoft.com/office/powerpoint/2010/main" val="7622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1"/>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68EDB-6DB2-C140-8D58-EAA2634F7B0F}" type="datetimeFigureOut">
              <a:rPr lang="en-US" smtClean="0"/>
              <a:t>10/28/2025</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686" r:id="rId1"/>
    <p:sldLayoutId id="2147483668" r:id="rId2"/>
    <p:sldLayoutId id="2147483688" r:id="rId3"/>
    <p:sldLayoutId id="2147483680" r:id="rId4"/>
    <p:sldLayoutId id="2147483663" r:id="rId5"/>
    <p:sldLayoutId id="2147483714" r:id="rId6"/>
    <p:sldLayoutId id="2147483704" r:id="rId7"/>
    <p:sldLayoutId id="2147483670" r:id="rId8"/>
    <p:sldLayoutId id="2147483678" r:id="rId9"/>
    <p:sldLayoutId id="2147483661" r:id="rId10"/>
    <p:sldLayoutId id="2147483689" r:id="rId11"/>
    <p:sldLayoutId id="2147483690" r:id="rId12"/>
    <p:sldLayoutId id="2147483691" r:id="rId13"/>
    <p:sldLayoutId id="2147483657" r:id="rId14"/>
    <p:sldLayoutId id="2147483706" r:id="rId15"/>
    <p:sldLayoutId id="2147483695" r:id="rId16"/>
    <p:sldLayoutId id="2147483693" r:id="rId17"/>
    <p:sldLayoutId id="2147483652" r:id="rId18"/>
    <p:sldLayoutId id="2147483649" r:id="rId19"/>
    <p:sldLayoutId id="2147483656" r:id="rId20"/>
    <p:sldLayoutId id="2147483707" r:id="rId21"/>
    <p:sldLayoutId id="2147483655" r:id="rId22"/>
    <p:sldLayoutId id="2147483708" r:id="rId23"/>
    <p:sldLayoutId id="2147483709" r:id="rId24"/>
    <p:sldLayoutId id="2147483710" r:id="rId25"/>
    <p:sldLayoutId id="2147483711" r:id="rId26"/>
    <p:sldLayoutId id="2147483712" r:id="rId27"/>
    <p:sldLayoutId id="2147483713" r:id="rId28"/>
    <p:sldLayoutId id="2147483694" r:id="rId29"/>
  </p:sldLayoutIdLst>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hyperlink" Target="http://www.studentaid.gov/"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studentaid.gov/FAFSA"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42C6-287E-3306-9CBF-F8A2A0247F1D}"/>
              </a:ext>
            </a:extLst>
          </p:cNvPr>
          <p:cNvSpPr>
            <a:spLocks noGrp="1"/>
          </p:cNvSpPr>
          <p:nvPr>
            <p:ph type="ctrTitle"/>
          </p:nvPr>
        </p:nvSpPr>
        <p:spPr>
          <a:xfrm>
            <a:off x="362465" y="1698991"/>
            <a:ext cx="11467070" cy="2743200"/>
          </a:xfrm>
        </p:spPr>
        <p:txBody>
          <a:bodyPr>
            <a:normAutofit/>
          </a:bodyPr>
          <a:lstStyle/>
          <a:p>
            <a:r>
              <a:rPr lang="en-US" dirty="0"/>
              <a:t>Funding Your Education</a:t>
            </a:r>
            <a:endParaRPr lang="en-US" sz="2800" u="sng" dirty="0"/>
          </a:p>
        </p:txBody>
      </p:sp>
      <p:sp>
        <p:nvSpPr>
          <p:cNvPr id="3" name="Subtitle 2">
            <a:extLst>
              <a:ext uri="{FF2B5EF4-FFF2-40B4-BE49-F238E27FC236}">
                <a16:creationId xmlns:a16="http://schemas.microsoft.com/office/drawing/2014/main" id="{8166A648-EAF6-3D11-1F84-AF4D6E0AF490}"/>
              </a:ext>
            </a:extLst>
          </p:cNvPr>
          <p:cNvSpPr>
            <a:spLocks noGrp="1"/>
          </p:cNvSpPr>
          <p:nvPr>
            <p:ph type="subTitle" idx="1"/>
          </p:nvPr>
        </p:nvSpPr>
        <p:spPr>
          <a:xfrm>
            <a:off x="1524000" y="3775026"/>
            <a:ext cx="9144000" cy="482732"/>
          </a:xfrm>
        </p:spPr>
        <p:txBody>
          <a:bodyPr/>
          <a:lstStyle/>
          <a:p>
            <a:r>
              <a:rPr lang="en-US" dirty="0"/>
              <a:t>Understanding Financial Aid</a:t>
            </a:r>
          </a:p>
        </p:txBody>
      </p:sp>
      <p:sp>
        <p:nvSpPr>
          <p:cNvPr id="4" name="Text Placeholder 3">
            <a:extLst>
              <a:ext uri="{FF2B5EF4-FFF2-40B4-BE49-F238E27FC236}">
                <a16:creationId xmlns:a16="http://schemas.microsoft.com/office/drawing/2014/main" id="{4C1869A0-B1D8-8F39-1D76-748A1ED3D2AF}"/>
              </a:ext>
            </a:extLst>
          </p:cNvPr>
          <p:cNvSpPr>
            <a:spLocks noGrp="1"/>
          </p:cNvSpPr>
          <p:nvPr>
            <p:ph type="body" sz="quarter" idx="10"/>
          </p:nvPr>
        </p:nvSpPr>
        <p:spPr>
          <a:xfrm>
            <a:off x="3226802" y="4186603"/>
            <a:ext cx="5738395" cy="511175"/>
          </a:xfrm>
        </p:spPr>
        <p:txBody>
          <a:bodyPr/>
          <a:lstStyle/>
          <a:p>
            <a:r>
              <a:rPr lang="en-US" dirty="0"/>
              <a:t>Presented by Rocket Solution Central</a:t>
            </a:r>
          </a:p>
        </p:txBody>
      </p:sp>
    </p:spTree>
    <p:extLst>
      <p:ext uri="{BB962C8B-B14F-4D97-AF65-F5344CB8AC3E}">
        <p14:creationId xmlns:p14="http://schemas.microsoft.com/office/powerpoint/2010/main" val="164986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A8CC7-7223-7189-EA2E-5C5EC1A160C7}"/>
              </a:ext>
            </a:extLst>
          </p:cNvPr>
          <p:cNvSpPr>
            <a:spLocks noGrp="1"/>
          </p:cNvSpPr>
          <p:nvPr>
            <p:ph type="title"/>
          </p:nvPr>
        </p:nvSpPr>
        <p:spPr>
          <a:xfrm>
            <a:off x="604604" y="319882"/>
            <a:ext cx="9733658" cy="914400"/>
          </a:xfrm>
        </p:spPr>
        <p:txBody>
          <a:bodyPr>
            <a:normAutofit/>
          </a:bodyPr>
          <a:lstStyle/>
          <a:p>
            <a:r>
              <a:rPr lang="en-US" dirty="0"/>
              <a:t>Parent Accepts Invitation</a:t>
            </a:r>
          </a:p>
        </p:txBody>
      </p:sp>
      <p:sp>
        <p:nvSpPr>
          <p:cNvPr id="6" name="Content Placeholder 5">
            <a:extLst>
              <a:ext uri="{FF2B5EF4-FFF2-40B4-BE49-F238E27FC236}">
                <a16:creationId xmlns:a16="http://schemas.microsoft.com/office/drawing/2014/main" id="{64822086-9DD9-2FCD-68E0-C26783DCBD34}"/>
              </a:ext>
            </a:extLst>
          </p:cNvPr>
          <p:cNvSpPr>
            <a:spLocks noGrp="1"/>
          </p:cNvSpPr>
          <p:nvPr>
            <p:ph sz="half" idx="1"/>
          </p:nvPr>
        </p:nvSpPr>
        <p:spPr>
          <a:xfrm>
            <a:off x="604604" y="1497205"/>
            <a:ext cx="5920887" cy="4126513"/>
          </a:xfrm>
        </p:spPr>
        <p:txBody>
          <a:bodyPr/>
          <a:lstStyle/>
          <a:p>
            <a:pPr marL="0" indent="0">
              <a:buNone/>
            </a:pPr>
            <a:r>
              <a:rPr lang="en-US" sz="1800" dirty="0">
                <a:latin typeface="Poppins" panose="00000500000000000000" pitchFamily="2" charset="0"/>
                <a:cs typeface="Poppins" panose="00000500000000000000" pitchFamily="2" charset="0"/>
              </a:rPr>
              <a:t>After logging in, the parent is taken to the "Accept 2026–27 FAFSA</a:t>
            </a:r>
            <a:r>
              <a:rPr lang="en-US" sz="1800" baseline="30000" dirty="0">
                <a:latin typeface="Poppins" panose="00000500000000000000" pitchFamily="2" charset="0"/>
                <a:cs typeface="Poppins" panose="00000500000000000000" pitchFamily="2" charset="0"/>
              </a:rPr>
              <a:t>®</a:t>
            </a:r>
            <a:r>
              <a:rPr lang="en-US" sz="1800" dirty="0">
                <a:latin typeface="Poppins" panose="00000500000000000000" pitchFamily="2" charset="0"/>
                <a:cs typeface="Poppins" panose="00000500000000000000" pitchFamily="2" charset="0"/>
              </a:rPr>
              <a:t> Invitation" page. The invitation code from the parent’s email automatically fills in the text box if the parent used the link from the email. </a:t>
            </a:r>
          </a:p>
          <a:p>
            <a:pPr marL="0" indent="0">
              <a:buNone/>
            </a:pPr>
            <a:endParaRPr lang="en-US" dirty="0"/>
          </a:p>
        </p:txBody>
      </p:sp>
      <p:sp>
        <p:nvSpPr>
          <p:cNvPr id="8" name="Content Placeholder 7">
            <a:extLst>
              <a:ext uri="{FF2B5EF4-FFF2-40B4-BE49-F238E27FC236}">
                <a16:creationId xmlns:a16="http://schemas.microsoft.com/office/drawing/2014/main" id="{C2F3E388-FC3B-D2A8-F9E1-81F62B21F2AF}"/>
              </a:ext>
            </a:extLst>
          </p:cNvPr>
          <p:cNvSpPr>
            <a:spLocks noGrp="1"/>
          </p:cNvSpPr>
          <p:nvPr>
            <p:ph sz="half" idx="2"/>
          </p:nvPr>
        </p:nvSpPr>
        <p:spPr>
          <a:xfrm>
            <a:off x="6832638" y="1497206"/>
            <a:ext cx="5132384" cy="2072846"/>
          </a:xfrm>
        </p:spPr>
        <p:txBody>
          <a:bodyPr/>
          <a:lstStyle/>
          <a:p>
            <a:pPr marL="0" indent="0">
              <a:buNone/>
            </a:pPr>
            <a:r>
              <a:rPr lang="en-US" sz="1800" dirty="0">
                <a:latin typeface="Poppins" panose="00000500000000000000" pitchFamily="2" charset="0"/>
                <a:cs typeface="Poppins" panose="00000500000000000000" pitchFamily="2" charset="0"/>
              </a:rPr>
              <a:t>When the parent selects "Submit," a pop-up window appears, confirming the student’s name and reminding the parent that their personal information is needed to fill out the student’s FAFSA</a:t>
            </a:r>
            <a:r>
              <a:rPr lang="en-US" sz="1800" baseline="30000" dirty="0">
                <a:latin typeface="Poppins" panose="00000500000000000000" pitchFamily="2" charset="0"/>
                <a:cs typeface="Poppins" panose="00000500000000000000" pitchFamily="2" charset="0"/>
              </a:rPr>
              <a:t>®</a:t>
            </a:r>
            <a:r>
              <a:rPr lang="en-US" sz="1800" dirty="0">
                <a:latin typeface="Poppins" panose="00000500000000000000" pitchFamily="2" charset="0"/>
                <a:cs typeface="Poppins" panose="00000500000000000000" pitchFamily="2" charset="0"/>
              </a:rPr>
              <a:t> form. The parent selects "Accept" to agree to sharing their information and enters the FAFSA form. </a:t>
            </a:r>
          </a:p>
          <a:p>
            <a:endParaRPr lang="en-US" dirty="0"/>
          </a:p>
        </p:txBody>
      </p:sp>
      <p:pic>
        <p:nvPicPr>
          <p:cNvPr id="7" name="Picture 6" descr="Screenshot of the Accept FAFSA Invitation page. The invitation code is appears in the text box for the parent to select “Submit.” If the parent needs to accept an invitation for a different year, they are informed they can go to “My Activity” to find any existing invitations for an earlier year’s FAFSA form. If the parent doesn’t have an invitation code, they are instructed to speak with the person who invited them to the form. ">
            <a:extLst>
              <a:ext uri="{FF2B5EF4-FFF2-40B4-BE49-F238E27FC236}">
                <a16:creationId xmlns:a16="http://schemas.microsoft.com/office/drawing/2014/main" id="{27D5309F-F505-3732-4D26-EE553E51453C}"/>
              </a:ext>
            </a:extLst>
          </p:cNvPr>
          <p:cNvPicPr>
            <a:picLocks noChangeAspect="1"/>
          </p:cNvPicPr>
          <p:nvPr/>
        </p:nvPicPr>
        <p:blipFill>
          <a:blip r:embed="rId2"/>
          <a:srcRect l="14224" t="10791" r="13062" b="5252"/>
          <a:stretch>
            <a:fillRect/>
          </a:stretch>
        </p:blipFill>
        <p:spPr>
          <a:xfrm>
            <a:off x="1708266" y="2665459"/>
            <a:ext cx="3923606" cy="3221182"/>
          </a:xfrm>
          <a:prstGeom prst="rect">
            <a:avLst/>
          </a:prstGeom>
          <a:ln>
            <a:solidFill>
              <a:srgbClr val="0070C0"/>
            </a:solidFill>
          </a:ln>
        </p:spPr>
      </p:pic>
      <p:pic>
        <p:nvPicPr>
          <p:cNvPr id="10" name="Picture 9" descr="Screenshot of the pop-up window that appears after the parent selects “Submit.” The parent is informed that by accepting this invitation, they agree to share their information on the FAFSA form. The parent has the option to “Accept” or “Decline.” ">
            <a:extLst>
              <a:ext uri="{FF2B5EF4-FFF2-40B4-BE49-F238E27FC236}">
                <a16:creationId xmlns:a16="http://schemas.microsoft.com/office/drawing/2014/main" id="{FD4DE4FB-74E2-23E7-AD06-7004A1827670}"/>
              </a:ext>
            </a:extLst>
          </p:cNvPr>
          <p:cNvPicPr>
            <a:picLocks noChangeAspect="1"/>
          </p:cNvPicPr>
          <p:nvPr/>
        </p:nvPicPr>
        <p:blipFill>
          <a:blip r:embed="rId3"/>
          <a:srcRect l="18059" t="33671" r="19102"/>
          <a:stretch>
            <a:fillRect/>
          </a:stretch>
        </p:blipFill>
        <p:spPr>
          <a:xfrm>
            <a:off x="7774625" y="3317132"/>
            <a:ext cx="3812771" cy="2918015"/>
          </a:xfrm>
          <a:prstGeom prst="rect">
            <a:avLst/>
          </a:prstGeom>
          <a:ln>
            <a:solidFill>
              <a:schemeClr val="accent1"/>
            </a:solidFill>
          </a:ln>
        </p:spPr>
      </p:pic>
    </p:spTree>
    <p:extLst>
      <p:ext uri="{BB962C8B-B14F-4D97-AF65-F5344CB8AC3E}">
        <p14:creationId xmlns:p14="http://schemas.microsoft.com/office/powerpoint/2010/main" val="1953739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5FA-FD16-B9BF-B11B-3D5F3984CFB6}"/>
              </a:ext>
            </a:extLst>
          </p:cNvPr>
          <p:cNvSpPr>
            <a:spLocks noGrp="1"/>
          </p:cNvSpPr>
          <p:nvPr>
            <p:ph type="title"/>
          </p:nvPr>
        </p:nvSpPr>
        <p:spPr/>
        <p:txBody>
          <a:bodyPr/>
          <a:lstStyle/>
          <a:p>
            <a:r>
              <a:rPr lang="en-US" dirty="0"/>
              <a:t>Completed FAFSA Confirmation</a:t>
            </a:r>
          </a:p>
        </p:txBody>
      </p:sp>
      <p:pic>
        <p:nvPicPr>
          <p:cNvPr id="4" name="Chart Placeholder 3"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C4E17C49-D019-8CBA-62CD-9CFFD1155A9F}"/>
              </a:ext>
            </a:extLst>
          </p:cNvPr>
          <p:cNvPicPr>
            <a:picLocks noGrp="1" noChangeAspect="1"/>
          </p:cNvPicPr>
          <p:nvPr>
            <p:ph type="chart" sz="quarter" idx="13"/>
          </p:nvPr>
        </p:nvPicPr>
        <p:blipFill>
          <a:blip r:embed="rId2"/>
          <a:stretch>
            <a:fillRect/>
          </a:stretch>
        </p:blipFill>
        <p:spPr>
          <a:xfrm>
            <a:off x="1849569" y="1527244"/>
            <a:ext cx="9299627" cy="5029200"/>
          </a:xfrm>
          <a:prstGeom prst="rect">
            <a:avLst/>
          </a:prstGeom>
          <a:ln>
            <a:solidFill>
              <a:schemeClr val="tx1"/>
            </a:solidFill>
          </a:ln>
        </p:spPr>
      </p:pic>
      <p:pic>
        <p:nvPicPr>
          <p:cNvPr id="3" name="Picture 2"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52800E8D-0E15-2F52-746D-262EDC2099E9}"/>
              </a:ext>
            </a:extLst>
          </p:cNvPr>
          <p:cNvPicPr>
            <a:picLocks noChangeAspect="1"/>
          </p:cNvPicPr>
          <p:nvPr/>
        </p:nvPicPr>
        <p:blipFill>
          <a:blip r:embed="rId3"/>
          <a:srcRect t="917"/>
          <a:stretch>
            <a:fillRect/>
          </a:stretch>
        </p:blipFill>
        <p:spPr>
          <a:xfrm>
            <a:off x="1849569" y="1527244"/>
            <a:ext cx="9299626" cy="5029200"/>
          </a:xfrm>
          <a:prstGeom prst="rect">
            <a:avLst/>
          </a:prstGeom>
          <a:ln>
            <a:solidFill>
              <a:schemeClr val="accent1"/>
            </a:solidFill>
          </a:ln>
        </p:spPr>
      </p:pic>
    </p:spTree>
    <p:extLst>
      <p:ext uri="{BB962C8B-B14F-4D97-AF65-F5344CB8AC3E}">
        <p14:creationId xmlns:p14="http://schemas.microsoft.com/office/powerpoint/2010/main" val="694707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973C6-8C05-1623-F2B9-E91A62146036}"/>
              </a:ext>
            </a:extLst>
          </p:cNvPr>
          <p:cNvSpPr>
            <a:spLocks noGrp="1"/>
          </p:cNvSpPr>
          <p:nvPr>
            <p:ph type="ctrTitle"/>
          </p:nvPr>
        </p:nvSpPr>
        <p:spPr>
          <a:xfrm>
            <a:off x="1466433" y="2482596"/>
            <a:ext cx="9259134" cy="1892808"/>
          </a:xfrm>
        </p:spPr>
        <p:txBody>
          <a:bodyPr>
            <a:normAutofit/>
          </a:bodyPr>
          <a:lstStyle/>
          <a:p>
            <a:r>
              <a:rPr lang="en-US" dirty="0"/>
              <a:t>Parent </a:t>
            </a:r>
            <a:br>
              <a:rPr lang="en-US" dirty="0"/>
            </a:br>
            <a:r>
              <a:rPr lang="en-US" dirty="0"/>
              <a:t>Information</a:t>
            </a:r>
          </a:p>
        </p:txBody>
      </p:sp>
    </p:spTree>
    <p:extLst>
      <p:ext uri="{BB962C8B-B14F-4D97-AF65-F5344CB8AC3E}">
        <p14:creationId xmlns:p14="http://schemas.microsoft.com/office/powerpoint/2010/main" val="191122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094C-EADC-0DF1-2F1B-E6822112DAB7}"/>
              </a:ext>
            </a:extLst>
          </p:cNvPr>
          <p:cNvSpPr>
            <a:spLocks noGrp="1"/>
          </p:cNvSpPr>
          <p:nvPr>
            <p:ph type="title"/>
          </p:nvPr>
        </p:nvSpPr>
        <p:spPr/>
        <p:txBody>
          <a:bodyPr/>
          <a:lstStyle/>
          <a:p>
            <a:r>
              <a:rPr lang="en-US" dirty="0"/>
              <a:t>Is Parent’s Information Required?</a:t>
            </a:r>
          </a:p>
        </p:txBody>
      </p:sp>
      <p:sp>
        <p:nvSpPr>
          <p:cNvPr id="3" name="Content Placeholder 2">
            <a:extLst>
              <a:ext uri="{FF2B5EF4-FFF2-40B4-BE49-F238E27FC236}">
                <a16:creationId xmlns:a16="http://schemas.microsoft.com/office/drawing/2014/main" id="{CD375B08-7D11-0DC7-64DA-A79161199F77}"/>
              </a:ext>
            </a:extLst>
          </p:cNvPr>
          <p:cNvSpPr>
            <a:spLocks noGrp="1"/>
          </p:cNvSpPr>
          <p:nvPr>
            <p:ph idx="1"/>
          </p:nvPr>
        </p:nvSpPr>
        <p:spPr>
          <a:xfrm>
            <a:off x="1853739" y="1609305"/>
            <a:ext cx="9726161" cy="4063795"/>
          </a:xfrm>
        </p:spPr>
        <p:txBody>
          <a:bodyPr/>
          <a:lstStyle/>
          <a:p>
            <a:pPr marL="0" indent="0">
              <a:buNone/>
            </a:pPr>
            <a:r>
              <a:rPr lang="en-US" sz="1700" b="1" dirty="0">
                <a:solidFill>
                  <a:srgbClr val="003E7E"/>
                </a:solidFill>
              </a:rPr>
              <a:t>Yes, unless the student meets one of the following:</a:t>
            </a:r>
          </a:p>
          <a:p>
            <a:r>
              <a:rPr lang="en-US" sz="1700" dirty="0">
                <a:solidFill>
                  <a:srgbClr val="003E7E"/>
                </a:solidFill>
              </a:rPr>
              <a:t>Born before January 1, 2003.</a:t>
            </a:r>
          </a:p>
          <a:p>
            <a:r>
              <a:rPr lang="en-US" sz="1700" dirty="0">
                <a:solidFill>
                  <a:srgbClr val="003E7E"/>
                </a:solidFill>
              </a:rPr>
              <a:t>Married.</a:t>
            </a:r>
          </a:p>
          <a:p>
            <a:r>
              <a:rPr lang="en-US" sz="1700" dirty="0">
                <a:solidFill>
                  <a:srgbClr val="003E7E"/>
                </a:solidFill>
              </a:rPr>
              <a:t>Working on master’s or doctorate program.</a:t>
            </a:r>
          </a:p>
          <a:p>
            <a:r>
              <a:rPr lang="en-US" sz="1700" dirty="0">
                <a:solidFill>
                  <a:srgbClr val="003E7E"/>
                </a:solidFill>
              </a:rPr>
              <a:t>Currently serving on active duty in the U.S. armed forces for purposes other than training. </a:t>
            </a:r>
          </a:p>
          <a:p>
            <a:r>
              <a:rPr lang="en-US" sz="1700" dirty="0">
                <a:solidFill>
                  <a:srgbClr val="003E7E"/>
                </a:solidFill>
              </a:rPr>
              <a:t>Veteran of the U.S. armed forces.</a:t>
            </a:r>
          </a:p>
          <a:p>
            <a:r>
              <a:rPr lang="en-US" sz="1700" dirty="0">
                <a:solidFill>
                  <a:srgbClr val="003E7E"/>
                </a:solidFill>
              </a:rPr>
              <a:t>Provide more than 50% of financial support to children or other people (excluding your spouse) who live with you.</a:t>
            </a:r>
          </a:p>
          <a:p>
            <a:r>
              <a:rPr lang="en-US" sz="1700" dirty="0">
                <a:solidFill>
                  <a:srgbClr val="003E7E"/>
                </a:solidFill>
              </a:rPr>
              <a:t>At any time since you turned age 13 were an orphan, ward of the court, or in foster care.</a:t>
            </a:r>
          </a:p>
          <a:p>
            <a:r>
              <a:rPr lang="en-US" sz="1700" dirty="0">
                <a:solidFill>
                  <a:srgbClr val="003E7E"/>
                </a:solidFill>
              </a:rPr>
              <a:t>Legally an emancipated minor.</a:t>
            </a:r>
          </a:p>
          <a:p>
            <a:r>
              <a:rPr lang="en-US" sz="1700" dirty="0">
                <a:solidFill>
                  <a:srgbClr val="003E7E"/>
                </a:solidFill>
              </a:rPr>
              <a:t>Student is/was in legal guardianship according to their state of legal residence.</a:t>
            </a:r>
          </a:p>
          <a:p>
            <a:r>
              <a:rPr lang="en-US" sz="1700" dirty="0">
                <a:solidFill>
                  <a:srgbClr val="003E7E"/>
                </a:solidFill>
              </a:rPr>
              <a:t>At any time on or after July 1, 2025, were unaccompanied and either (1) homeless or (2) self-supporting AND at risk of being homeless.</a:t>
            </a:r>
          </a:p>
        </p:txBody>
      </p:sp>
    </p:spTree>
    <p:extLst>
      <p:ext uri="{BB962C8B-B14F-4D97-AF65-F5344CB8AC3E}">
        <p14:creationId xmlns:p14="http://schemas.microsoft.com/office/powerpoint/2010/main" val="147031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2AE07D-1114-0B47-FE9F-1EF0ABBED55C}"/>
              </a:ext>
            </a:extLst>
          </p:cNvPr>
          <p:cNvSpPr>
            <a:spLocks noGrp="1"/>
          </p:cNvSpPr>
          <p:nvPr>
            <p:ph type="title"/>
          </p:nvPr>
        </p:nvSpPr>
        <p:spPr/>
        <p:txBody>
          <a:bodyPr/>
          <a:lstStyle/>
          <a:p>
            <a:r>
              <a:rPr lang="en-US" dirty="0"/>
              <a:t>Who is Considered a Legal Parent?</a:t>
            </a:r>
          </a:p>
        </p:txBody>
      </p:sp>
      <p:sp>
        <p:nvSpPr>
          <p:cNvPr id="9" name="TextBox 8">
            <a:extLst>
              <a:ext uri="{FF2B5EF4-FFF2-40B4-BE49-F238E27FC236}">
                <a16:creationId xmlns:a16="http://schemas.microsoft.com/office/drawing/2014/main" id="{D1BB147D-F55F-E2F9-72AD-60976993E8C7}"/>
              </a:ext>
            </a:extLst>
          </p:cNvPr>
          <p:cNvSpPr txBox="1"/>
          <p:nvPr/>
        </p:nvSpPr>
        <p:spPr>
          <a:xfrm>
            <a:off x="1935293" y="1787189"/>
            <a:ext cx="4160707" cy="523220"/>
          </a:xfrm>
          <a:prstGeom prst="rect">
            <a:avLst/>
          </a:prstGeom>
          <a:solidFill>
            <a:srgbClr val="FFD200"/>
          </a:solidFill>
        </p:spPr>
        <p:txBody>
          <a:bodyPr wrap="square" rtlCol="0">
            <a:spAutoFit/>
          </a:bodyPr>
          <a:lstStyle/>
          <a:p>
            <a:pPr algn="ctr"/>
            <a:r>
              <a:rPr lang="en-US" sz="2800" b="1" dirty="0">
                <a:solidFill>
                  <a:srgbClr val="003E7E"/>
                </a:solidFill>
                <a:latin typeface="Poppins" panose="00000500000000000000" pitchFamily="2" charset="0"/>
                <a:cs typeface="Poppins" panose="00000500000000000000" pitchFamily="2" charset="0"/>
              </a:rPr>
              <a:t>Considered Legal</a:t>
            </a:r>
          </a:p>
        </p:txBody>
      </p:sp>
      <p:sp>
        <p:nvSpPr>
          <p:cNvPr id="13" name="TextBox 12">
            <a:extLst>
              <a:ext uri="{FF2B5EF4-FFF2-40B4-BE49-F238E27FC236}">
                <a16:creationId xmlns:a16="http://schemas.microsoft.com/office/drawing/2014/main" id="{BDB47CD0-4BD3-5D79-614E-5EB095A98032}"/>
              </a:ext>
            </a:extLst>
          </p:cNvPr>
          <p:cNvSpPr txBox="1"/>
          <p:nvPr/>
        </p:nvSpPr>
        <p:spPr>
          <a:xfrm>
            <a:off x="1935293" y="2513710"/>
            <a:ext cx="4160708" cy="888448"/>
          </a:xfrm>
          <a:prstGeom prst="rect">
            <a:avLst/>
          </a:prstGeom>
          <a:noFill/>
        </p:spPr>
        <p:txBody>
          <a:bodyPr wrap="square" rtlCol="0">
            <a:spAutoFit/>
          </a:bodyPr>
          <a:lstStyle/>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Biological</a:t>
            </a:r>
          </a:p>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Adoptive</a:t>
            </a:r>
          </a:p>
        </p:txBody>
      </p:sp>
      <p:sp>
        <p:nvSpPr>
          <p:cNvPr id="14" name="TextBox 13">
            <a:extLst>
              <a:ext uri="{FF2B5EF4-FFF2-40B4-BE49-F238E27FC236}">
                <a16:creationId xmlns:a16="http://schemas.microsoft.com/office/drawing/2014/main" id="{EFECCAD8-ADA8-5757-B25F-09FB988D0B04}"/>
              </a:ext>
            </a:extLst>
          </p:cNvPr>
          <p:cNvSpPr txBox="1"/>
          <p:nvPr/>
        </p:nvSpPr>
        <p:spPr>
          <a:xfrm>
            <a:off x="6477000" y="2513710"/>
            <a:ext cx="4160706" cy="2270365"/>
          </a:xfrm>
          <a:prstGeom prst="rect">
            <a:avLst/>
          </a:prstGeom>
          <a:noFill/>
        </p:spPr>
        <p:txBody>
          <a:bodyPr wrap="square" rtlCol="0">
            <a:spAutoFit/>
          </a:bodyPr>
          <a:lstStyle/>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Grandparents</a:t>
            </a:r>
          </a:p>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Foster Parents</a:t>
            </a:r>
          </a:p>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Legal Guardian</a:t>
            </a:r>
          </a:p>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Older Brothers / Sisters</a:t>
            </a:r>
          </a:p>
          <a:p>
            <a:pPr marL="228600" indent="-228600">
              <a:lnSpc>
                <a:spcPct val="90000"/>
              </a:lnSpc>
              <a:spcBef>
                <a:spcPts val="1000"/>
              </a:spcBef>
              <a:buClr>
                <a:schemeClr val="accent4"/>
              </a:buClr>
              <a:buFont typeface="Arial" panose="020B0604020202020204" pitchFamily="34" charset="0"/>
              <a:buChar char="•"/>
            </a:pPr>
            <a:r>
              <a:rPr lang="en-US" sz="2400" dirty="0">
                <a:solidFill>
                  <a:srgbClr val="003E7E"/>
                </a:solidFill>
                <a:latin typeface="Poppins" panose="00000500000000000000" pitchFamily="2" charset="0"/>
                <a:cs typeface="Poppins" panose="00000500000000000000" pitchFamily="2" charset="0"/>
              </a:rPr>
              <a:t>Aunts / Uncles</a:t>
            </a:r>
          </a:p>
        </p:txBody>
      </p:sp>
      <p:sp>
        <p:nvSpPr>
          <p:cNvPr id="2" name="TextBox 1">
            <a:extLst>
              <a:ext uri="{FF2B5EF4-FFF2-40B4-BE49-F238E27FC236}">
                <a16:creationId xmlns:a16="http://schemas.microsoft.com/office/drawing/2014/main" id="{3D1A9CD7-AEFA-0194-EA05-402B2A33CB3B}"/>
              </a:ext>
            </a:extLst>
          </p:cNvPr>
          <p:cNvSpPr txBox="1"/>
          <p:nvPr/>
        </p:nvSpPr>
        <p:spPr>
          <a:xfrm>
            <a:off x="6476999" y="1787189"/>
            <a:ext cx="4160707" cy="523220"/>
          </a:xfrm>
          <a:prstGeom prst="rect">
            <a:avLst/>
          </a:prstGeom>
          <a:solidFill>
            <a:srgbClr val="FFD200"/>
          </a:solidFill>
        </p:spPr>
        <p:txBody>
          <a:bodyPr wrap="square" rtlCol="0">
            <a:spAutoFit/>
          </a:bodyPr>
          <a:lstStyle/>
          <a:p>
            <a:pPr algn="ctr"/>
            <a:r>
              <a:rPr lang="en-US" sz="2800" b="1" dirty="0">
                <a:solidFill>
                  <a:srgbClr val="003E7E"/>
                </a:solidFill>
                <a:latin typeface="Poppins" panose="00000500000000000000" pitchFamily="2" charset="0"/>
                <a:cs typeface="Poppins" panose="00000500000000000000" pitchFamily="2" charset="0"/>
              </a:rPr>
              <a:t>Not Considered</a:t>
            </a:r>
          </a:p>
        </p:txBody>
      </p:sp>
      <p:cxnSp>
        <p:nvCxnSpPr>
          <p:cNvPr id="3" name="Straight Connector 2">
            <a:extLst>
              <a:ext uri="{FF2B5EF4-FFF2-40B4-BE49-F238E27FC236}">
                <a16:creationId xmlns:a16="http://schemas.microsoft.com/office/drawing/2014/main" id="{E6E3364C-9CCC-49A2-B1BA-F72634B27C10}"/>
              </a:ext>
            </a:extLst>
          </p:cNvPr>
          <p:cNvCxnSpPr/>
          <p:nvPr/>
        </p:nvCxnSpPr>
        <p:spPr>
          <a:xfrm>
            <a:off x="6292215" y="1787189"/>
            <a:ext cx="0" cy="4045204"/>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17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F985-C2F9-DF8C-98E0-21532E479422}"/>
              </a:ext>
            </a:extLst>
          </p:cNvPr>
          <p:cNvSpPr>
            <a:spLocks noGrp="1"/>
          </p:cNvSpPr>
          <p:nvPr>
            <p:ph type="title"/>
          </p:nvPr>
        </p:nvSpPr>
        <p:spPr>
          <a:xfrm>
            <a:off x="1849569" y="694908"/>
            <a:ext cx="9736575" cy="914400"/>
          </a:xfrm>
        </p:spPr>
        <p:txBody>
          <a:bodyPr anchor="ctr">
            <a:normAutofit/>
          </a:bodyPr>
          <a:lstStyle/>
          <a:p>
            <a:r>
              <a:rPr lang="en-US" dirty="0"/>
              <a:t>Which Parent’s Info To Use?</a:t>
            </a:r>
          </a:p>
        </p:txBody>
      </p:sp>
      <p:graphicFrame>
        <p:nvGraphicFramePr>
          <p:cNvPr id="4" name="Table 3">
            <a:extLst>
              <a:ext uri="{FF2B5EF4-FFF2-40B4-BE49-F238E27FC236}">
                <a16:creationId xmlns:a16="http://schemas.microsoft.com/office/drawing/2014/main" id="{C461D449-535A-0B58-1568-62558BDC0834}"/>
              </a:ext>
            </a:extLst>
          </p:cNvPr>
          <p:cNvGraphicFramePr>
            <a:graphicFrameLocks noGrp="1"/>
          </p:cNvGraphicFramePr>
          <p:nvPr>
            <p:extLst>
              <p:ext uri="{D42A27DB-BD31-4B8C-83A1-F6EECF244321}">
                <p14:modId xmlns:p14="http://schemas.microsoft.com/office/powerpoint/2010/main" val="3902725132"/>
              </p:ext>
            </p:extLst>
          </p:nvPr>
        </p:nvGraphicFramePr>
        <p:xfrm>
          <a:off x="1849569" y="1695450"/>
          <a:ext cx="9740745" cy="4200526"/>
        </p:xfrm>
        <a:graphic>
          <a:graphicData uri="http://schemas.openxmlformats.org/drawingml/2006/table">
            <a:tbl>
              <a:tblPr firstRow="1" bandRow="1">
                <a:tableStyleId>{EB344D84-9AFB-497E-A393-DC336BA19D2E}</a:tableStyleId>
              </a:tblPr>
              <a:tblGrid>
                <a:gridCol w="3170302">
                  <a:extLst>
                    <a:ext uri="{9D8B030D-6E8A-4147-A177-3AD203B41FA5}">
                      <a16:colId xmlns:a16="http://schemas.microsoft.com/office/drawing/2014/main" val="2746948095"/>
                    </a:ext>
                  </a:extLst>
                </a:gridCol>
                <a:gridCol w="6570443">
                  <a:extLst>
                    <a:ext uri="{9D8B030D-6E8A-4147-A177-3AD203B41FA5}">
                      <a16:colId xmlns:a16="http://schemas.microsoft.com/office/drawing/2014/main" val="1894214352"/>
                    </a:ext>
                  </a:extLst>
                </a:gridCol>
              </a:tblGrid>
              <a:tr h="428846">
                <a:tc>
                  <a:txBody>
                    <a:bodyPr/>
                    <a:lstStyle/>
                    <a:p>
                      <a:r>
                        <a:rPr lang="en-US" sz="1800">
                          <a:latin typeface="Poppins" panose="00000500000000000000" pitchFamily="2" charset="0"/>
                          <a:cs typeface="Poppins" panose="00000500000000000000" pitchFamily="2" charset="0"/>
                        </a:rPr>
                        <a:t>Parent’s Marital Status:</a:t>
                      </a:r>
                    </a:p>
                  </a:txBody>
                  <a:tcPr marL="90366" marR="90366" marT="45183" marB="45183"/>
                </a:tc>
                <a:tc>
                  <a:txBody>
                    <a:bodyPr/>
                    <a:lstStyle/>
                    <a:p>
                      <a:r>
                        <a:rPr lang="en-US" sz="1800" dirty="0">
                          <a:latin typeface="Poppins" panose="00000500000000000000" pitchFamily="2" charset="0"/>
                          <a:cs typeface="Poppins" panose="00000500000000000000" pitchFamily="2" charset="0"/>
                        </a:rPr>
                        <a:t>Provide Information For:</a:t>
                      </a:r>
                    </a:p>
                  </a:txBody>
                  <a:tcPr marL="90366" marR="90366" marT="45183" marB="45183"/>
                </a:tc>
                <a:extLst>
                  <a:ext uri="{0D108BD9-81ED-4DB2-BD59-A6C34878D82A}">
                    <a16:rowId xmlns:a16="http://schemas.microsoft.com/office/drawing/2014/main" val="2331674598"/>
                  </a:ext>
                </a:extLst>
              </a:tr>
              <a:tr h="1016359">
                <a:tc>
                  <a:txBody>
                    <a:bodyPr/>
                    <a:lstStyle/>
                    <a:p>
                      <a:r>
                        <a:rPr lang="en-US" sz="1700" b="0" dirty="0">
                          <a:solidFill>
                            <a:srgbClr val="003E7E"/>
                          </a:solidFill>
                          <a:latin typeface="Poppins" panose="00000500000000000000" pitchFamily="2" charset="0"/>
                          <a:cs typeface="Poppins" panose="00000500000000000000" pitchFamily="2" charset="0"/>
                        </a:rPr>
                        <a:t>Married, Separated, or Unmarried AND both parents live together</a:t>
                      </a:r>
                    </a:p>
                  </a:txBody>
                  <a:tcPr marL="90366" marR="90366" marT="45183" marB="45183"/>
                </a:tc>
                <a:tc>
                  <a:txBody>
                    <a:bodyPr/>
                    <a:lstStyle/>
                    <a:p>
                      <a:pPr marL="285750" indent="-285750">
                        <a:buFont typeface="Arial" panose="020B0604020202020204" pitchFamily="34" charset="0"/>
                        <a:buChar char="•"/>
                      </a:pPr>
                      <a:r>
                        <a:rPr lang="en-US" sz="1700" b="0">
                          <a:solidFill>
                            <a:srgbClr val="003E7E"/>
                          </a:solidFill>
                          <a:latin typeface="Poppins" panose="00000500000000000000" pitchFamily="2" charset="0"/>
                          <a:cs typeface="Poppins" panose="00000500000000000000" pitchFamily="2" charset="0"/>
                        </a:rPr>
                        <a:t>Both parents (includes same-sex parents if they were legally married in a state or other jurisdiction that permits same sex marriage)</a:t>
                      </a:r>
                    </a:p>
                  </a:txBody>
                  <a:tcPr marL="90366" marR="90366" marT="45183" marB="45183"/>
                </a:tc>
                <a:extLst>
                  <a:ext uri="{0D108BD9-81ED-4DB2-BD59-A6C34878D82A}">
                    <a16:rowId xmlns:a16="http://schemas.microsoft.com/office/drawing/2014/main" val="4166268424"/>
                  </a:ext>
                </a:extLst>
              </a:tr>
              <a:tr h="1016359">
                <a:tc>
                  <a:txBody>
                    <a:bodyPr/>
                    <a:lstStyle/>
                    <a:p>
                      <a:r>
                        <a:rPr lang="en-US" sz="1700" b="0" dirty="0">
                          <a:solidFill>
                            <a:srgbClr val="003E7E"/>
                          </a:solidFill>
                          <a:latin typeface="Poppins" panose="00000500000000000000" pitchFamily="2" charset="0"/>
                          <a:cs typeface="Poppins" panose="00000500000000000000" pitchFamily="2" charset="0"/>
                        </a:rPr>
                        <a:t>Never Married, Divorced, or Separated (and NOT living together)</a:t>
                      </a:r>
                    </a:p>
                  </a:txBody>
                  <a:tcPr marL="90366" marR="90366" marT="45183" marB="45183"/>
                </a:tc>
                <a:tc>
                  <a:txBody>
                    <a:bodyPr/>
                    <a:lstStyle/>
                    <a:p>
                      <a:pPr marL="285750" indent="-285750">
                        <a:buFont typeface="Arial" panose="020B0604020202020204" pitchFamily="34" charset="0"/>
                        <a:buChar char="•"/>
                      </a:pPr>
                      <a:r>
                        <a:rPr lang="en-US" sz="1700" b="0" dirty="0">
                          <a:solidFill>
                            <a:srgbClr val="003E7E"/>
                          </a:solidFill>
                          <a:latin typeface="Poppins" panose="00000500000000000000" pitchFamily="2" charset="0"/>
                          <a:cs typeface="Poppins" panose="00000500000000000000" pitchFamily="2" charset="0"/>
                        </a:rPr>
                        <a:t>Parent who provides more financial support</a:t>
                      </a:r>
                    </a:p>
                  </a:txBody>
                  <a:tcPr marL="90366" marR="90366" marT="45183" marB="45183"/>
                </a:tc>
                <a:extLst>
                  <a:ext uri="{0D108BD9-81ED-4DB2-BD59-A6C34878D82A}">
                    <a16:rowId xmlns:a16="http://schemas.microsoft.com/office/drawing/2014/main" val="672855268"/>
                  </a:ext>
                </a:extLst>
              </a:tr>
              <a:tr h="1310116">
                <a:tc>
                  <a:txBody>
                    <a:bodyPr/>
                    <a:lstStyle/>
                    <a:p>
                      <a:r>
                        <a:rPr lang="en-US" sz="1700" b="0" dirty="0">
                          <a:solidFill>
                            <a:srgbClr val="003E7E"/>
                          </a:solidFill>
                          <a:latin typeface="Poppins" panose="00000500000000000000" pitchFamily="2" charset="0"/>
                          <a:cs typeface="Poppins" panose="00000500000000000000" pitchFamily="2" charset="0"/>
                        </a:rPr>
                        <a:t>Remarried (after being widowed or divorced)</a:t>
                      </a:r>
                    </a:p>
                  </a:txBody>
                  <a:tcPr marL="90366" marR="90366" marT="45183" marB="45183"/>
                </a:tc>
                <a:tc>
                  <a:txBody>
                    <a:bodyPr/>
                    <a:lstStyle/>
                    <a:p>
                      <a:pPr marL="285750" indent="-285750">
                        <a:buFont typeface="Arial" panose="020B0604020202020204" pitchFamily="34" charset="0"/>
                        <a:buChar char="•"/>
                      </a:pPr>
                      <a:r>
                        <a:rPr lang="en-US" sz="1700" b="0" dirty="0">
                          <a:solidFill>
                            <a:srgbClr val="003E7E"/>
                          </a:solidFill>
                          <a:latin typeface="Poppins" panose="00000500000000000000" pitchFamily="2" charset="0"/>
                          <a:cs typeface="Poppins" panose="00000500000000000000" pitchFamily="2" charset="0"/>
                        </a:rPr>
                        <a:t>Parent who provides more financial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solidFill>
                            <a:srgbClr val="003E7E"/>
                          </a:solidFill>
                          <a:latin typeface="Poppins" panose="00000500000000000000" pitchFamily="2" charset="0"/>
                          <a:cs typeface="Poppins" panose="00000500000000000000" pitchFamily="2" charset="0"/>
                        </a:rPr>
                        <a:t>Parent and step-parent (includes same-sex parents if they were legally married in a state or other jurisdiction that permits same sex marriage)</a:t>
                      </a:r>
                    </a:p>
                  </a:txBody>
                  <a:tcPr marL="90366" marR="90366" marT="45183" marB="45183"/>
                </a:tc>
                <a:extLst>
                  <a:ext uri="{0D108BD9-81ED-4DB2-BD59-A6C34878D82A}">
                    <a16:rowId xmlns:a16="http://schemas.microsoft.com/office/drawing/2014/main" val="1380656806"/>
                  </a:ext>
                </a:extLst>
              </a:tr>
              <a:tr h="428846">
                <a:tc>
                  <a:txBody>
                    <a:bodyPr/>
                    <a:lstStyle/>
                    <a:p>
                      <a:r>
                        <a:rPr lang="en-US" sz="1700" b="0" dirty="0">
                          <a:solidFill>
                            <a:srgbClr val="003E7E"/>
                          </a:solidFill>
                          <a:latin typeface="Poppins" panose="00000500000000000000" pitchFamily="2" charset="0"/>
                          <a:cs typeface="Poppins" panose="00000500000000000000" pitchFamily="2" charset="0"/>
                        </a:rPr>
                        <a:t>Widowed</a:t>
                      </a:r>
                    </a:p>
                  </a:txBody>
                  <a:tcPr marL="90366" marR="90366" marT="45183" marB="4518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solidFill>
                            <a:srgbClr val="003E7E"/>
                          </a:solidFill>
                          <a:latin typeface="Poppins" panose="00000500000000000000" pitchFamily="2" charset="0"/>
                          <a:cs typeface="Poppins" panose="00000500000000000000" pitchFamily="2" charset="0"/>
                        </a:rPr>
                        <a:t>Surviving parent</a:t>
                      </a:r>
                    </a:p>
                  </a:txBody>
                  <a:tcPr marL="90366" marR="90366" marT="45183" marB="45183"/>
                </a:tc>
                <a:extLst>
                  <a:ext uri="{0D108BD9-81ED-4DB2-BD59-A6C34878D82A}">
                    <a16:rowId xmlns:a16="http://schemas.microsoft.com/office/drawing/2014/main" val="3409385787"/>
                  </a:ext>
                </a:extLst>
              </a:tr>
            </a:tbl>
          </a:graphicData>
        </a:graphic>
      </p:graphicFrame>
    </p:spTree>
    <p:extLst>
      <p:ext uri="{BB962C8B-B14F-4D97-AF65-F5344CB8AC3E}">
        <p14:creationId xmlns:p14="http://schemas.microsoft.com/office/powerpoint/2010/main" val="312171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973C6-8C05-1623-F2B9-E91A62146036}"/>
              </a:ext>
            </a:extLst>
          </p:cNvPr>
          <p:cNvSpPr>
            <a:spLocks noGrp="1"/>
          </p:cNvSpPr>
          <p:nvPr>
            <p:ph type="ctrTitle"/>
          </p:nvPr>
        </p:nvSpPr>
        <p:spPr>
          <a:xfrm>
            <a:off x="1123741" y="3429000"/>
            <a:ext cx="9944517" cy="1175004"/>
          </a:xfrm>
        </p:spPr>
        <p:txBody>
          <a:bodyPr>
            <a:noAutofit/>
          </a:bodyPr>
          <a:lstStyle/>
          <a:p>
            <a:pPr>
              <a:lnSpc>
                <a:spcPct val="150000"/>
              </a:lnSpc>
              <a:spcBef>
                <a:spcPts val="1200"/>
              </a:spcBef>
              <a:spcAft>
                <a:spcPts val="1200"/>
              </a:spcAft>
            </a:pPr>
            <a:r>
              <a:rPr lang="en-US" dirty="0"/>
              <a:t>How is aid determined? Types of Aid</a:t>
            </a:r>
          </a:p>
        </p:txBody>
      </p:sp>
    </p:spTree>
    <p:extLst>
      <p:ext uri="{BB962C8B-B14F-4D97-AF65-F5344CB8AC3E}">
        <p14:creationId xmlns:p14="http://schemas.microsoft.com/office/powerpoint/2010/main" val="81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F58C-0A3B-31EE-4D80-5C8F42DD7F4B}"/>
              </a:ext>
            </a:extLst>
          </p:cNvPr>
          <p:cNvSpPr>
            <a:spLocks noGrp="1"/>
          </p:cNvSpPr>
          <p:nvPr>
            <p:ph type="title"/>
          </p:nvPr>
        </p:nvSpPr>
        <p:spPr/>
        <p:txBody>
          <a:bodyPr/>
          <a:lstStyle/>
          <a:p>
            <a:r>
              <a:rPr lang="en-US" dirty="0"/>
              <a:t>Financial Need</a:t>
            </a:r>
          </a:p>
        </p:txBody>
      </p:sp>
      <p:sp>
        <p:nvSpPr>
          <p:cNvPr id="3" name="Chart Placeholder 2">
            <a:extLst>
              <a:ext uri="{FF2B5EF4-FFF2-40B4-BE49-F238E27FC236}">
                <a16:creationId xmlns:a16="http://schemas.microsoft.com/office/drawing/2014/main" id="{36960C6C-E2F2-D4E3-D1CF-DBE5071E2346}"/>
              </a:ext>
            </a:extLst>
          </p:cNvPr>
          <p:cNvSpPr>
            <a:spLocks noGrp="1"/>
          </p:cNvSpPr>
          <p:nvPr>
            <p:ph type="chart" sz="quarter" idx="13"/>
          </p:nvPr>
        </p:nvSpPr>
        <p:spPr>
          <a:xfrm>
            <a:off x="1853739" y="1787189"/>
            <a:ext cx="4708986" cy="4028396"/>
          </a:xfrm>
        </p:spPr>
        <p:txBody>
          <a:bodyPr/>
          <a:lstStyle/>
          <a:p>
            <a:pPr marL="0" indent="0">
              <a:buNone/>
            </a:pPr>
            <a:r>
              <a:rPr lang="en-US" sz="1800" b="1" dirty="0">
                <a:solidFill>
                  <a:schemeClr val="tx2"/>
                </a:solidFill>
                <a:latin typeface="Poppins "/>
              </a:rPr>
              <a:t>Cost of Attendance (COA)</a:t>
            </a:r>
          </a:p>
          <a:p>
            <a:r>
              <a:rPr lang="en-US" sz="1800" dirty="0">
                <a:solidFill>
                  <a:schemeClr val="tx2"/>
                </a:solidFill>
                <a:latin typeface="Poppins "/>
              </a:rPr>
              <a:t>Tuition and Fees</a:t>
            </a:r>
          </a:p>
          <a:p>
            <a:r>
              <a:rPr lang="en-US" sz="1800" dirty="0">
                <a:solidFill>
                  <a:schemeClr val="tx2"/>
                </a:solidFill>
                <a:latin typeface="Poppins "/>
              </a:rPr>
              <a:t>Housing and food</a:t>
            </a:r>
          </a:p>
          <a:p>
            <a:r>
              <a:rPr lang="en-US" sz="1800" dirty="0">
                <a:solidFill>
                  <a:schemeClr val="tx2"/>
                </a:solidFill>
                <a:latin typeface="Poppins "/>
              </a:rPr>
              <a:t>Books, course materials, supplies and equipment</a:t>
            </a:r>
          </a:p>
          <a:p>
            <a:r>
              <a:rPr lang="en-US" sz="1800" dirty="0">
                <a:solidFill>
                  <a:schemeClr val="tx2"/>
                </a:solidFill>
                <a:latin typeface="Poppins "/>
              </a:rPr>
              <a:t>Transportation</a:t>
            </a:r>
          </a:p>
          <a:p>
            <a:r>
              <a:rPr lang="en-US" sz="1800" dirty="0">
                <a:solidFill>
                  <a:schemeClr val="tx2"/>
                </a:solidFill>
                <a:latin typeface="Poppins "/>
              </a:rPr>
              <a:t>Personal/</a:t>
            </a:r>
            <a:r>
              <a:rPr lang="en-US" sz="1800" dirty="0" err="1">
                <a:solidFill>
                  <a:schemeClr val="tx2"/>
                </a:solidFill>
                <a:latin typeface="Poppins "/>
              </a:rPr>
              <a:t>Misc</a:t>
            </a:r>
            <a:endParaRPr lang="en-US" sz="1800" dirty="0">
              <a:solidFill>
                <a:schemeClr val="tx2"/>
              </a:solidFill>
              <a:latin typeface="Poppins "/>
            </a:endParaRPr>
          </a:p>
          <a:p>
            <a:endParaRPr lang="en-US" sz="1800" b="1" dirty="0">
              <a:latin typeface="Poppins "/>
            </a:endParaRPr>
          </a:p>
          <a:p>
            <a:pPr marL="0" indent="0">
              <a:buNone/>
            </a:pPr>
            <a:r>
              <a:rPr lang="en-US" sz="1800" b="1" dirty="0">
                <a:solidFill>
                  <a:srgbClr val="003E7E"/>
                </a:solidFill>
                <a:latin typeface="Poppins "/>
              </a:rPr>
              <a:t>Student Aid Index (SAI)</a:t>
            </a:r>
          </a:p>
          <a:p>
            <a:r>
              <a:rPr lang="en-US" sz="1800" dirty="0">
                <a:solidFill>
                  <a:srgbClr val="003E7E"/>
                </a:solidFill>
                <a:latin typeface="Poppins "/>
              </a:rPr>
              <a:t>Student Income and Assets</a:t>
            </a:r>
          </a:p>
          <a:p>
            <a:r>
              <a:rPr lang="en-US" sz="1800" dirty="0">
                <a:solidFill>
                  <a:srgbClr val="003E7E"/>
                </a:solidFill>
                <a:latin typeface="Poppins "/>
              </a:rPr>
              <a:t>Parent Income and Assets</a:t>
            </a:r>
          </a:p>
        </p:txBody>
      </p:sp>
      <p:sp>
        <p:nvSpPr>
          <p:cNvPr id="7" name="TextBox 6">
            <a:extLst>
              <a:ext uri="{FF2B5EF4-FFF2-40B4-BE49-F238E27FC236}">
                <a16:creationId xmlns:a16="http://schemas.microsoft.com/office/drawing/2014/main" id="{556FEFFD-D3FB-8952-A070-4BD56E610E69}"/>
              </a:ext>
            </a:extLst>
          </p:cNvPr>
          <p:cNvSpPr txBox="1"/>
          <p:nvPr/>
        </p:nvSpPr>
        <p:spPr>
          <a:xfrm>
            <a:off x="7324725" y="2305615"/>
            <a:ext cx="4333875" cy="2246769"/>
          </a:xfrm>
          <a:prstGeom prst="rect">
            <a:avLst/>
          </a:prstGeom>
          <a:noFill/>
        </p:spPr>
        <p:txBody>
          <a:bodyPr wrap="square" rtlCol="0">
            <a:spAutoFit/>
          </a:bodyPr>
          <a:lstStyle/>
          <a:p>
            <a:r>
              <a:rPr lang="en-US" sz="2800" dirty="0">
                <a:solidFill>
                  <a:srgbClr val="003E7E"/>
                </a:solidFill>
                <a:latin typeface="Poppins ExtraBold" panose="00000900000000000000" pitchFamily="2" charset="0"/>
                <a:cs typeface="Poppins ExtraBold" panose="00000900000000000000" pitchFamily="2" charset="0"/>
              </a:rPr>
              <a:t>COST OF ATTENDANCE</a:t>
            </a:r>
          </a:p>
          <a:p>
            <a:endParaRPr lang="en-US" sz="2800" dirty="0">
              <a:latin typeface="Poppins ExtraBold" panose="00000900000000000000" pitchFamily="2" charset="0"/>
              <a:cs typeface="Poppins ExtraBold" panose="00000900000000000000" pitchFamily="2" charset="0"/>
            </a:endParaRPr>
          </a:p>
          <a:p>
            <a:r>
              <a:rPr lang="en-US" sz="2800" u="sng" dirty="0">
                <a:solidFill>
                  <a:srgbClr val="003E7E"/>
                </a:solidFill>
                <a:latin typeface="Poppins ExtraBold" panose="00000900000000000000" pitchFamily="2" charset="0"/>
                <a:cs typeface="Poppins ExtraBold" panose="00000900000000000000" pitchFamily="2" charset="0"/>
              </a:rPr>
              <a:t>- STUDENT AID INDEX    </a:t>
            </a:r>
          </a:p>
          <a:p>
            <a:pPr marL="285750" indent="-285750">
              <a:buFontTx/>
              <a:buChar char="-"/>
            </a:pPr>
            <a:endParaRPr lang="en-US" sz="2800" dirty="0">
              <a:latin typeface="Poppins ExtraBold" panose="00000900000000000000" pitchFamily="2" charset="0"/>
              <a:cs typeface="Poppins ExtraBold" panose="00000900000000000000" pitchFamily="2" charset="0"/>
            </a:endParaRPr>
          </a:p>
          <a:p>
            <a:r>
              <a:rPr lang="en-US" sz="2800" dirty="0">
                <a:solidFill>
                  <a:srgbClr val="A2047D"/>
                </a:solidFill>
                <a:latin typeface="Poppins ExtraBold" panose="00000900000000000000" pitchFamily="2" charset="0"/>
                <a:cs typeface="Poppins ExtraBold" panose="00000900000000000000" pitchFamily="2" charset="0"/>
              </a:rPr>
              <a:t>= FINANCIAL NEED</a:t>
            </a:r>
          </a:p>
        </p:txBody>
      </p:sp>
      <p:sp>
        <p:nvSpPr>
          <p:cNvPr id="8" name="Right Brace 7">
            <a:extLst>
              <a:ext uri="{FF2B5EF4-FFF2-40B4-BE49-F238E27FC236}">
                <a16:creationId xmlns:a16="http://schemas.microsoft.com/office/drawing/2014/main" id="{E2578C74-3F96-961C-33AB-AEDBDAF52BCC}"/>
              </a:ext>
            </a:extLst>
          </p:cNvPr>
          <p:cNvSpPr/>
          <p:nvPr/>
        </p:nvSpPr>
        <p:spPr>
          <a:xfrm>
            <a:off x="6236843" y="1714500"/>
            <a:ext cx="962025" cy="4028396"/>
          </a:xfrm>
          <a:prstGeom prst="rightBrace">
            <a:avLst>
              <a:gd name="adj1" fmla="val 35066"/>
              <a:gd name="adj2" fmla="val 6281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Poppins "/>
            </a:endParaRPr>
          </a:p>
        </p:txBody>
      </p:sp>
    </p:spTree>
    <p:extLst>
      <p:ext uri="{BB962C8B-B14F-4D97-AF65-F5344CB8AC3E}">
        <p14:creationId xmlns:p14="http://schemas.microsoft.com/office/powerpoint/2010/main" val="131470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0F70-7F61-B6C7-60C4-4B106E0C19E3}"/>
              </a:ext>
            </a:extLst>
          </p:cNvPr>
          <p:cNvSpPr>
            <a:spLocks noGrp="1"/>
          </p:cNvSpPr>
          <p:nvPr>
            <p:ph type="title"/>
          </p:nvPr>
        </p:nvSpPr>
        <p:spPr/>
        <p:txBody>
          <a:bodyPr/>
          <a:lstStyle/>
          <a:p>
            <a:r>
              <a:rPr lang="en-US" dirty="0"/>
              <a:t>Types of Financial Aid</a:t>
            </a:r>
          </a:p>
        </p:txBody>
      </p:sp>
      <p:graphicFrame>
        <p:nvGraphicFramePr>
          <p:cNvPr id="5" name="Diagram 4">
            <a:extLst>
              <a:ext uri="{FF2B5EF4-FFF2-40B4-BE49-F238E27FC236}">
                <a16:creationId xmlns:a16="http://schemas.microsoft.com/office/drawing/2014/main" id="{5EBFECE2-681A-50C8-71E9-F69DDC0BED33}"/>
              </a:ext>
            </a:extLst>
          </p:cNvPr>
          <p:cNvGraphicFramePr/>
          <p:nvPr/>
        </p:nvGraphicFramePr>
        <p:xfrm>
          <a:off x="1212538" y="1694896"/>
          <a:ext cx="9766924"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8F7D90C-4791-9091-8C47-F34CEC3749C6}"/>
              </a:ext>
            </a:extLst>
          </p:cNvPr>
          <p:cNvSpPr txBox="1"/>
          <p:nvPr/>
        </p:nvSpPr>
        <p:spPr>
          <a:xfrm>
            <a:off x="7641725" y="1930270"/>
            <a:ext cx="2276273" cy="964880"/>
          </a:xfrm>
          <a:prstGeom prst="rect">
            <a:avLst/>
          </a:prstGeom>
          <a:noFill/>
        </p:spPr>
        <p:txBody>
          <a:bodyPr wrap="square" rtlCol="0">
            <a:spAutoFit/>
          </a:bodyPr>
          <a:lstStyle/>
          <a:p>
            <a:pPr marL="285750" marR="0" lvl="0" indent="-285750" fontAlgn="auto">
              <a:lnSpc>
                <a:spcPts val="2000"/>
              </a:lnSpc>
              <a:spcBef>
                <a:spcPts val="0"/>
              </a:spcBef>
              <a:spcAft>
                <a:spcPts val="800"/>
              </a:spcAft>
              <a:buClr>
                <a:schemeClr val="accent4"/>
              </a:buClr>
              <a:buSzTx/>
              <a:buFont typeface="Arial" panose="020B0604020202020204" pitchFamily="34" charset="0"/>
              <a:buChar char="•"/>
              <a:tabLst/>
              <a:defRPr/>
            </a:pPr>
            <a:r>
              <a:rPr lang="en-US" dirty="0">
                <a:solidFill>
                  <a:schemeClr val="accent1"/>
                </a:solidFill>
                <a:latin typeface="Poppins "/>
                <a:ea typeface="Source Sans Pro" panose="020B0503030403020204" pitchFamily="34" charset="0"/>
              </a:rPr>
              <a:t>University Merit/Donor</a:t>
            </a:r>
          </a:p>
          <a:p>
            <a:pPr marL="285750" marR="0" lvl="0" indent="-285750" fontAlgn="auto">
              <a:lnSpc>
                <a:spcPts val="2000"/>
              </a:lnSpc>
              <a:spcBef>
                <a:spcPts val="0"/>
              </a:spcBef>
              <a:spcAft>
                <a:spcPts val="0"/>
              </a:spcAft>
              <a:buClr>
                <a:schemeClr val="accent4"/>
              </a:buClr>
              <a:buSzTx/>
              <a:buFont typeface="Arial" panose="020B0604020202020204" pitchFamily="34" charset="0"/>
              <a:buChar char="•"/>
              <a:tabLst/>
              <a:defRPr/>
            </a:pPr>
            <a:r>
              <a:rPr lang="en-US" dirty="0">
                <a:solidFill>
                  <a:schemeClr val="accent1"/>
                </a:solidFill>
                <a:latin typeface="Poppins "/>
                <a:ea typeface="Source Sans Pro" panose="020B0503030403020204" pitchFamily="34" charset="0"/>
              </a:rPr>
              <a:t>Private/External</a:t>
            </a:r>
          </a:p>
        </p:txBody>
      </p:sp>
      <p:sp>
        <p:nvSpPr>
          <p:cNvPr id="7" name="TextBox 6">
            <a:extLst>
              <a:ext uri="{FF2B5EF4-FFF2-40B4-BE49-F238E27FC236}">
                <a16:creationId xmlns:a16="http://schemas.microsoft.com/office/drawing/2014/main" id="{23B38185-F350-8E65-9DFB-FE30834D3C88}"/>
              </a:ext>
            </a:extLst>
          </p:cNvPr>
          <p:cNvSpPr txBox="1"/>
          <p:nvPr/>
        </p:nvSpPr>
        <p:spPr>
          <a:xfrm>
            <a:off x="7641725" y="5065810"/>
            <a:ext cx="2512115" cy="1067472"/>
          </a:xfrm>
          <a:prstGeom prst="rect">
            <a:avLst/>
          </a:prstGeom>
          <a:noFill/>
        </p:spPr>
        <p:txBody>
          <a:bodyPr wrap="square" rtlCol="0">
            <a:spAutoFit/>
          </a:bodyPr>
          <a:lstStyle/>
          <a:p>
            <a:pPr marL="285750" indent="-285750">
              <a:lnSpc>
                <a:spcPts val="2000"/>
              </a:lnSpc>
              <a:spcAft>
                <a:spcPts val="800"/>
              </a:spcAft>
              <a:buClr>
                <a:schemeClr val="accent4"/>
              </a:buClr>
              <a:buFont typeface="Arial" panose="020B0604020202020204" pitchFamily="34" charset="0"/>
              <a:buChar char="•"/>
              <a:defRPr/>
            </a:pPr>
            <a:r>
              <a:rPr lang="en-US" dirty="0">
                <a:solidFill>
                  <a:schemeClr val="accent1"/>
                </a:solidFill>
                <a:latin typeface="Poppins "/>
                <a:ea typeface="Source Sans Pro" panose="020B0503030403020204" pitchFamily="34" charset="0"/>
              </a:rPr>
              <a:t>Federal</a:t>
            </a:r>
          </a:p>
          <a:p>
            <a:pPr marL="285750" indent="-285750">
              <a:lnSpc>
                <a:spcPts val="2000"/>
              </a:lnSpc>
              <a:spcAft>
                <a:spcPts val="800"/>
              </a:spcAft>
              <a:buClr>
                <a:schemeClr val="accent4"/>
              </a:buClr>
              <a:buFont typeface="Arial" panose="020B0604020202020204" pitchFamily="34" charset="0"/>
              <a:buChar char="•"/>
              <a:defRPr/>
            </a:pPr>
            <a:r>
              <a:rPr lang="en-US" dirty="0">
                <a:solidFill>
                  <a:schemeClr val="accent1"/>
                </a:solidFill>
                <a:latin typeface="Poppins "/>
                <a:ea typeface="Source Sans Pro" panose="020B0503030403020204" pitchFamily="34" charset="0"/>
              </a:rPr>
              <a:t>State</a:t>
            </a:r>
          </a:p>
          <a:p>
            <a:pPr marL="285750" indent="-285750">
              <a:lnSpc>
                <a:spcPts val="2000"/>
              </a:lnSpc>
              <a:spcAft>
                <a:spcPts val="0"/>
              </a:spcAft>
              <a:buClr>
                <a:schemeClr val="accent4"/>
              </a:buClr>
              <a:buFont typeface="Arial" panose="020B0604020202020204" pitchFamily="34" charset="0"/>
              <a:buChar char="•"/>
              <a:defRPr/>
            </a:pPr>
            <a:r>
              <a:rPr lang="en-US" dirty="0">
                <a:solidFill>
                  <a:schemeClr val="accent1"/>
                </a:solidFill>
                <a:latin typeface="Poppins "/>
                <a:ea typeface="Source Sans Pro" panose="020B0503030403020204" pitchFamily="34" charset="0"/>
              </a:rPr>
              <a:t>University Funds</a:t>
            </a:r>
          </a:p>
        </p:txBody>
      </p:sp>
      <p:sp>
        <p:nvSpPr>
          <p:cNvPr id="8" name="TextBox 7">
            <a:extLst>
              <a:ext uri="{FF2B5EF4-FFF2-40B4-BE49-F238E27FC236}">
                <a16:creationId xmlns:a16="http://schemas.microsoft.com/office/drawing/2014/main" id="{E6D1356E-F909-34D8-5675-0393602C9292}"/>
              </a:ext>
            </a:extLst>
          </p:cNvPr>
          <p:cNvSpPr txBox="1"/>
          <p:nvPr/>
        </p:nvSpPr>
        <p:spPr>
          <a:xfrm>
            <a:off x="2443042" y="1694896"/>
            <a:ext cx="2386157" cy="1477840"/>
          </a:xfrm>
          <a:prstGeom prst="rect">
            <a:avLst/>
          </a:prstGeom>
          <a:noFill/>
        </p:spPr>
        <p:txBody>
          <a:bodyPr wrap="square" rtlCol="0">
            <a:spAutoFit/>
          </a:bodyPr>
          <a:lstStyle/>
          <a:p>
            <a:pPr marL="285750" marR="0" lvl="0" indent="-285750" algn="l" defTabSz="914400" rtl="0" eaLnBrk="1" fontAlgn="auto" latinLnBrk="0" hangingPunct="1">
              <a:lnSpc>
                <a:spcPts val="2000"/>
              </a:lnSpc>
              <a:spcBef>
                <a:spcPts val="0"/>
              </a:spcBef>
              <a:spcAft>
                <a:spcPts val="800"/>
              </a:spcAft>
              <a:buClr>
                <a:schemeClr val="accent4"/>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solidFill>
                <a:effectLst/>
                <a:uLnTx/>
                <a:uFillTx/>
                <a:latin typeface="Poppins "/>
                <a:ea typeface="Source Sans Pro" panose="020B0503030403020204" pitchFamily="34" charset="0"/>
              </a:rPr>
              <a:t>Federal Direct = Student &amp; Parent (PLUS)</a:t>
            </a:r>
            <a:endParaRPr kumimoji="0" lang="en-US" sz="800" b="0" i="0" u="none" strike="noStrike" kern="1200" cap="none" spc="0" normalizeH="0" baseline="0" noProof="0" dirty="0">
              <a:ln>
                <a:noFill/>
              </a:ln>
              <a:solidFill>
                <a:schemeClr val="accent1"/>
              </a:solidFill>
              <a:effectLst/>
              <a:uLnTx/>
              <a:uFillTx/>
              <a:latin typeface="Poppins "/>
              <a:ea typeface="Source Sans Pro" panose="020B0503030403020204" pitchFamily="34" charset="0"/>
            </a:endParaRPr>
          </a:p>
          <a:p>
            <a:pPr marL="285750" marR="0" lvl="0" indent="-285750" algn="l" defTabSz="914400" rtl="0" eaLnBrk="1" fontAlgn="auto" latinLnBrk="0" hangingPunct="1">
              <a:lnSpc>
                <a:spcPts val="2000"/>
              </a:lnSpc>
              <a:spcBef>
                <a:spcPts val="0"/>
              </a:spcBef>
              <a:buClr>
                <a:schemeClr val="accent4"/>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solidFill>
                <a:effectLst/>
                <a:uLnTx/>
                <a:uFillTx/>
                <a:latin typeface="Poppins "/>
                <a:ea typeface="Source Sans Pro" panose="020B0503030403020204" pitchFamily="34" charset="0"/>
              </a:rPr>
              <a:t>Alternative/ Private</a:t>
            </a:r>
          </a:p>
        </p:txBody>
      </p:sp>
      <p:sp>
        <p:nvSpPr>
          <p:cNvPr id="9" name="TextBox 8">
            <a:extLst>
              <a:ext uri="{FF2B5EF4-FFF2-40B4-BE49-F238E27FC236}">
                <a16:creationId xmlns:a16="http://schemas.microsoft.com/office/drawing/2014/main" id="{74618C6D-3BC9-FE0F-30C7-AEC161A48792}"/>
              </a:ext>
            </a:extLst>
          </p:cNvPr>
          <p:cNvSpPr txBox="1"/>
          <p:nvPr/>
        </p:nvSpPr>
        <p:spPr>
          <a:xfrm>
            <a:off x="2443042" y="4911922"/>
            <a:ext cx="2512115" cy="1221360"/>
          </a:xfrm>
          <a:prstGeom prst="rect">
            <a:avLst/>
          </a:prstGeom>
          <a:noFill/>
        </p:spPr>
        <p:txBody>
          <a:bodyPr wrap="square" rtlCol="0">
            <a:spAutoFit/>
          </a:bodyPr>
          <a:lstStyle/>
          <a:p>
            <a:pPr marL="285750" indent="-285750">
              <a:lnSpc>
                <a:spcPts val="2000"/>
              </a:lnSpc>
              <a:spcAft>
                <a:spcPts val="800"/>
              </a:spcAft>
              <a:buClr>
                <a:schemeClr val="accent4"/>
              </a:buClr>
              <a:buFont typeface="Arial" panose="020B0604020202020204" pitchFamily="34" charset="0"/>
              <a:buChar char="•"/>
              <a:defRPr/>
            </a:pPr>
            <a:r>
              <a:rPr lang="en-US" dirty="0">
                <a:solidFill>
                  <a:schemeClr val="accent1"/>
                </a:solidFill>
                <a:latin typeface="Poppins "/>
                <a:ea typeface="Source Sans Pro" panose="020B0503030403020204" pitchFamily="34" charset="0"/>
              </a:rPr>
              <a:t>On or Off Campus Employment</a:t>
            </a:r>
          </a:p>
          <a:p>
            <a:pPr marL="285750" indent="-285750">
              <a:lnSpc>
                <a:spcPts val="2000"/>
              </a:lnSpc>
              <a:spcAft>
                <a:spcPts val="0"/>
              </a:spcAft>
              <a:buClr>
                <a:schemeClr val="accent4"/>
              </a:buClr>
              <a:buFont typeface="Arial" panose="020B0604020202020204" pitchFamily="34" charset="0"/>
              <a:buChar char="•"/>
              <a:defRPr/>
            </a:pPr>
            <a:r>
              <a:rPr lang="en-US" dirty="0">
                <a:solidFill>
                  <a:schemeClr val="accent1"/>
                </a:solidFill>
                <a:latin typeface="Poppins "/>
                <a:ea typeface="Source Sans Pro" panose="020B0503030403020204" pitchFamily="34" charset="0"/>
              </a:rPr>
              <a:t>Receive Paycheck</a:t>
            </a:r>
          </a:p>
        </p:txBody>
      </p:sp>
      <p:sp>
        <p:nvSpPr>
          <p:cNvPr id="10" name="TextBox 9">
            <a:extLst>
              <a:ext uri="{FF2B5EF4-FFF2-40B4-BE49-F238E27FC236}">
                <a16:creationId xmlns:a16="http://schemas.microsoft.com/office/drawing/2014/main" id="{B9E26A77-E7CB-3A66-E40C-9F33FD5866D6}"/>
              </a:ext>
            </a:extLst>
          </p:cNvPr>
          <p:cNvSpPr txBox="1"/>
          <p:nvPr/>
        </p:nvSpPr>
        <p:spPr>
          <a:xfrm>
            <a:off x="418799" y="3596174"/>
            <a:ext cx="16273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solidFill>
                <a:effectLst/>
                <a:uLnTx/>
                <a:uFillTx/>
                <a:latin typeface="Poppins" panose="00000500000000000000" pitchFamily="2" charset="0"/>
                <a:ea typeface="Source Sans Pro" panose="020B0503030403020204" pitchFamily="34" charset="0"/>
                <a:cs typeface="Poppins" panose="00000500000000000000" pitchFamily="2" charset="0"/>
              </a:rPr>
              <a:t>SELF-HELP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solidFill>
                <a:effectLst/>
                <a:uLnTx/>
                <a:uFillTx/>
                <a:latin typeface="Poppins" panose="00000500000000000000" pitchFamily="2" charset="0"/>
                <a:ea typeface="Source Sans Pro" panose="020B0503030403020204" pitchFamily="34" charset="0"/>
                <a:cs typeface="Poppins" panose="00000500000000000000" pitchFamily="2" charset="0"/>
              </a:rPr>
              <a:t>AID</a:t>
            </a:r>
          </a:p>
        </p:txBody>
      </p:sp>
      <p:sp>
        <p:nvSpPr>
          <p:cNvPr id="11" name="TextBox 10">
            <a:extLst>
              <a:ext uri="{FF2B5EF4-FFF2-40B4-BE49-F238E27FC236}">
                <a16:creationId xmlns:a16="http://schemas.microsoft.com/office/drawing/2014/main" id="{6F1D00D1-9D97-B85D-BF80-51B1E8179C3D}"/>
              </a:ext>
            </a:extLst>
          </p:cNvPr>
          <p:cNvSpPr txBox="1"/>
          <p:nvPr/>
        </p:nvSpPr>
        <p:spPr>
          <a:xfrm>
            <a:off x="10345301" y="3765452"/>
            <a:ext cx="13484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solidFill>
                <a:effectLst/>
                <a:uLnTx/>
                <a:uFillTx/>
                <a:latin typeface="Poppins" panose="00000500000000000000" pitchFamily="2" charset="0"/>
                <a:ea typeface="Source Sans Pro" panose="020B0503030403020204" pitchFamily="34" charset="0"/>
                <a:cs typeface="Poppins" panose="00000500000000000000" pitchFamily="2" charset="0"/>
              </a:rPr>
              <a:t>GIFT AID</a:t>
            </a:r>
          </a:p>
        </p:txBody>
      </p:sp>
      <p:sp>
        <p:nvSpPr>
          <p:cNvPr id="12" name="TextBox 11">
            <a:extLst>
              <a:ext uri="{FF2B5EF4-FFF2-40B4-BE49-F238E27FC236}">
                <a16:creationId xmlns:a16="http://schemas.microsoft.com/office/drawing/2014/main" id="{F9476306-15C0-9CC2-9F77-A76310B3400F}"/>
              </a:ext>
            </a:extLst>
          </p:cNvPr>
          <p:cNvSpPr txBox="1"/>
          <p:nvPr/>
        </p:nvSpPr>
        <p:spPr>
          <a:xfrm>
            <a:off x="6096000" y="3052158"/>
            <a:ext cx="1932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oppins "/>
                <a:ea typeface="Source Sans Pro" panose="020B0503030403020204" pitchFamily="34" charset="0"/>
              </a:rPr>
              <a:t>SCHOLARSHIPS</a:t>
            </a:r>
          </a:p>
        </p:txBody>
      </p:sp>
      <p:sp>
        <p:nvSpPr>
          <p:cNvPr id="13" name="TextBox 12">
            <a:extLst>
              <a:ext uri="{FF2B5EF4-FFF2-40B4-BE49-F238E27FC236}">
                <a16:creationId xmlns:a16="http://schemas.microsoft.com/office/drawing/2014/main" id="{00DEABEB-3CFE-7944-4077-3626DAAAC51A}"/>
              </a:ext>
            </a:extLst>
          </p:cNvPr>
          <p:cNvSpPr txBox="1"/>
          <p:nvPr/>
        </p:nvSpPr>
        <p:spPr>
          <a:xfrm>
            <a:off x="4308226" y="4545963"/>
            <a:ext cx="19280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oppins "/>
                <a:ea typeface="Source Sans Pro" panose="020B0503030403020204" pitchFamily="34" charset="0"/>
              </a:rPr>
              <a:t>WORK-STUDY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oppins "/>
                <a:ea typeface="Source Sans Pro" panose="020B0503030403020204" pitchFamily="34" charset="0"/>
              </a:rPr>
              <a:t>EMPLOYMENT</a:t>
            </a:r>
          </a:p>
        </p:txBody>
      </p:sp>
      <p:sp>
        <p:nvSpPr>
          <p:cNvPr id="14" name="Double Brace 13">
            <a:extLst>
              <a:ext uri="{FF2B5EF4-FFF2-40B4-BE49-F238E27FC236}">
                <a16:creationId xmlns:a16="http://schemas.microsoft.com/office/drawing/2014/main" id="{BDE18C67-BE09-8B9E-038C-2CA835BCFAC3}"/>
              </a:ext>
            </a:extLst>
          </p:cNvPr>
          <p:cNvSpPr/>
          <p:nvPr/>
        </p:nvSpPr>
        <p:spPr>
          <a:xfrm>
            <a:off x="2046126" y="2727974"/>
            <a:ext cx="8299175" cy="2505844"/>
          </a:xfrm>
          <a:prstGeom prst="bracePair">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7E"/>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384553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021AF0-7870-9A26-8F0D-37A4991C1D25}"/>
              </a:ext>
            </a:extLst>
          </p:cNvPr>
          <p:cNvSpPr txBox="1"/>
          <p:nvPr/>
        </p:nvSpPr>
        <p:spPr>
          <a:xfrm>
            <a:off x="6369240" y="1521333"/>
            <a:ext cx="4843587" cy="434721"/>
          </a:xfrm>
          <a:prstGeom prst="rect">
            <a:avLst/>
          </a:prstGeom>
          <a:solidFill>
            <a:srgbClr val="FFD20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FF85A93-109B-CC9E-5AA8-4A8AAE758594}"/>
              </a:ext>
            </a:extLst>
          </p:cNvPr>
          <p:cNvSpPr txBox="1"/>
          <p:nvPr/>
        </p:nvSpPr>
        <p:spPr>
          <a:xfrm>
            <a:off x="1295400" y="1527429"/>
            <a:ext cx="4843587" cy="434721"/>
          </a:xfrm>
          <a:prstGeom prst="rect">
            <a:avLst/>
          </a:prstGeom>
          <a:solidFill>
            <a:srgbClr val="FFD200"/>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06966442-63FE-06AB-7104-9EF61E9244A7}"/>
              </a:ext>
            </a:extLst>
          </p:cNvPr>
          <p:cNvSpPr>
            <a:spLocks noGrp="1"/>
          </p:cNvSpPr>
          <p:nvPr>
            <p:ph type="title" idx="4294967295"/>
          </p:nvPr>
        </p:nvSpPr>
        <p:spPr>
          <a:xfrm>
            <a:off x="2459038" y="695325"/>
            <a:ext cx="9732962" cy="914400"/>
          </a:xfrm>
        </p:spPr>
        <p:txBody>
          <a:bodyPr/>
          <a:lstStyle/>
          <a:p>
            <a:r>
              <a:rPr lang="en-US" dirty="0"/>
              <a:t>Federal Direct Loans</a:t>
            </a:r>
          </a:p>
        </p:txBody>
      </p:sp>
      <p:sp>
        <p:nvSpPr>
          <p:cNvPr id="12" name="Content Placeholder 11">
            <a:extLst>
              <a:ext uri="{FF2B5EF4-FFF2-40B4-BE49-F238E27FC236}">
                <a16:creationId xmlns:a16="http://schemas.microsoft.com/office/drawing/2014/main" id="{23782192-E8AE-BB00-4F7B-F200C29E0D0A}"/>
              </a:ext>
            </a:extLst>
          </p:cNvPr>
          <p:cNvSpPr>
            <a:spLocks noGrp="1"/>
          </p:cNvSpPr>
          <p:nvPr>
            <p:ph sz="half" idx="4294967295"/>
          </p:nvPr>
        </p:nvSpPr>
        <p:spPr>
          <a:xfrm>
            <a:off x="1307561" y="1527429"/>
            <a:ext cx="4888992" cy="4127500"/>
          </a:xfrm>
        </p:spPr>
        <p:txBody>
          <a:bodyPr/>
          <a:lstStyle/>
          <a:p>
            <a:pPr marL="0" indent="0">
              <a:buNone/>
            </a:pPr>
            <a:r>
              <a:rPr lang="en-US" b="1" dirty="0">
                <a:solidFill>
                  <a:srgbClr val="003E7E"/>
                </a:solidFill>
              </a:rPr>
              <a:t>Subsidized &amp; Unsubsidized</a:t>
            </a:r>
          </a:p>
          <a:p>
            <a:pPr>
              <a:spcBef>
                <a:spcPts val="0"/>
              </a:spcBef>
            </a:pPr>
            <a:endParaRPr lang="en-US" sz="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Loan is in student’s name.</a:t>
            </a:r>
          </a:p>
          <a:p>
            <a:pPr>
              <a:spcBef>
                <a:spcPts val="0"/>
              </a:spcBef>
            </a:pPr>
            <a:endParaRPr lang="en-US" sz="1600" u="sng" dirty="0">
              <a:solidFill>
                <a:srgbClr val="003E7E"/>
              </a:solidFill>
              <a:latin typeface="Poppins" panose="00000500000000000000" pitchFamily="2" charset="0"/>
              <a:cs typeface="Poppins" panose="00000500000000000000" pitchFamily="2" charset="0"/>
            </a:endParaRPr>
          </a:p>
          <a:p>
            <a:pPr>
              <a:spcBef>
                <a:spcPts val="0"/>
              </a:spcBef>
            </a:pPr>
            <a:r>
              <a:rPr lang="en-US" sz="1600" u="sng" dirty="0">
                <a:solidFill>
                  <a:srgbClr val="003E7E"/>
                </a:solidFill>
                <a:latin typeface="Poppins" panose="00000500000000000000" pitchFamily="2" charset="0"/>
                <a:cs typeface="Poppins" panose="00000500000000000000" pitchFamily="2" charset="0"/>
              </a:rPr>
              <a:t>Subsidized (Need Based)</a:t>
            </a:r>
            <a:r>
              <a:rPr lang="en-US" sz="1600" dirty="0">
                <a:solidFill>
                  <a:srgbClr val="003E7E"/>
                </a:solidFill>
                <a:latin typeface="Poppins" panose="00000500000000000000" pitchFamily="2" charset="0"/>
                <a:cs typeface="Poppins" panose="00000500000000000000" pitchFamily="2" charset="0"/>
              </a:rPr>
              <a:t>: Interest paid while in school at least part-time.</a:t>
            </a:r>
          </a:p>
          <a:p>
            <a:pPr marL="0" indent="0">
              <a:spcBef>
                <a:spcPts val="0"/>
              </a:spcBef>
              <a:buNone/>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u="sng" dirty="0">
                <a:solidFill>
                  <a:srgbClr val="003E7E"/>
                </a:solidFill>
                <a:latin typeface="Poppins" panose="00000500000000000000" pitchFamily="2" charset="0"/>
                <a:cs typeface="Poppins" panose="00000500000000000000" pitchFamily="2" charset="0"/>
              </a:rPr>
              <a:t>Unsubsidized</a:t>
            </a:r>
            <a:r>
              <a:rPr lang="en-US" sz="1600" dirty="0">
                <a:solidFill>
                  <a:srgbClr val="003E7E"/>
                </a:solidFill>
                <a:latin typeface="Poppins" panose="00000500000000000000" pitchFamily="2" charset="0"/>
                <a:cs typeface="Poppins" panose="00000500000000000000" pitchFamily="2" charset="0"/>
              </a:rPr>
              <a:t>: Student pays interest while in school or allows the interest to accrue.</a:t>
            </a:r>
          </a:p>
          <a:p>
            <a:pPr>
              <a:spcBef>
                <a:spcPts val="0"/>
              </a:spcBef>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Annual loan limit by grade level.</a:t>
            </a:r>
          </a:p>
          <a:p>
            <a:pPr>
              <a:spcBef>
                <a:spcPts val="0"/>
              </a:spcBef>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Repayment terms begin 6 </a:t>
            </a:r>
            <a:r>
              <a:rPr lang="en-US" sz="1600" dirty="0" err="1">
                <a:solidFill>
                  <a:srgbClr val="003E7E"/>
                </a:solidFill>
                <a:latin typeface="Poppins" panose="00000500000000000000" pitchFamily="2" charset="0"/>
                <a:cs typeface="Poppins" panose="00000500000000000000" pitchFamily="2" charset="0"/>
              </a:rPr>
              <a:t>mo</a:t>
            </a:r>
            <a:r>
              <a:rPr lang="en-US" sz="1600" dirty="0">
                <a:solidFill>
                  <a:srgbClr val="003E7E"/>
                </a:solidFill>
                <a:latin typeface="Poppins" panose="00000500000000000000" pitchFamily="2" charset="0"/>
                <a:cs typeface="Poppins" panose="00000500000000000000" pitchFamily="2" charset="0"/>
              </a:rPr>
              <a:t> after graduation, drop below p/t, or WD</a:t>
            </a:r>
          </a:p>
          <a:p>
            <a:pPr>
              <a:spcBef>
                <a:spcPts val="0"/>
              </a:spcBef>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u="sng" dirty="0">
                <a:solidFill>
                  <a:srgbClr val="003E7E"/>
                </a:solidFill>
                <a:latin typeface="Poppins" panose="00000500000000000000" pitchFamily="2" charset="0"/>
                <a:cs typeface="Poppins" panose="00000500000000000000" pitchFamily="2" charset="0"/>
              </a:rPr>
              <a:t>2025-26 Interest and Fees</a:t>
            </a:r>
          </a:p>
          <a:p>
            <a:pPr marL="742950" lvl="1" indent="-285750">
              <a:spcBef>
                <a:spcPts val="0"/>
              </a:spcBef>
            </a:pPr>
            <a:r>
              <a:rPr lang="en-US" sz="1400" dirty="0">
                <a:solidFill>
                  <a:srgbClr val="003E7E"/>
                </a:solidFill>
                <a:latin typeface="Poppins" panose="00000500000000000000" pitchFamily="2" charset="0"/>
                <a:cs typeface="Poppins" panose="00000500000000000000" pitchFamily="2" charset="0"/>
              </a:rPr>
              <a:t>6.39% Fixed Interest Rate</a:t>
            </a:r>
          </a:p>
          <a:p>
            <a:pPr marL="742950" lvl="1" indent="-285750">
              <a:spcBef>
                <a:spcPts val="0"/>
              </a:spcBef>
            </a:pPr>
            <a:r>
              <a:rPr lang="en-US" sz="1400" dirty="0">
                <a:solidFill>
                  <a:srgbClr val="003E7E"/>
                </a:solidFill>
                <a:latin typeface="Poppins" panose="00000500000000000000" pitchFamily="2" charset="0"/>
                <a:cs typeface="Poppins" panose="00000500000000000000" pitchFamily="2" charset="0"/>
              </a:rPr>
              <a:t>1.057% Origination Fee</a:t>
            </a:r>
          </a:p>
          <a:p>
            <a:pPr marL="0" indent="0">
              <a:buNone/>
            </a:pPr>
            <a:endParaRPr lang="en-US" sz="1800" dirty="0"/>
          </a:p>
        </p:txBody>
      </p:sp>
      <p:sp>
        <p:nvSpPr>
          <p:cNvPr id="14" name="Content Placeholder 11">
            <a:extLst>
              <a:ext uri="{FF2B5EF4-FFF2-40B4-BE49-F238E27FC236}">
                <a16:creationId xmlns:a16="http://schemas.microsoft.com/office/drawing/2014/main" id="{2893A9F7-DE05-D365-DC01-708B8BF5CDAE}"/>
              </a:ext>
            </a:extLst>
          </p:cNvPr>
          <p:cNvSpPr txBox="1">
            <a:spLocks/>
          </p:cNvSpPr>
          <p:nvPr/>
        </p:nvSpPr>
        <p:spPr>
          <a:xfrm>
            <a:off x="6369240" y="1527429"/>
            <a:ext cx="5088192" cy="4127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dirty="0">
                <a:solidFill>
                  <a:srgbClr val="003E7E"/>
                </a:solidFill>
              </a:rPr>
              <a:t>Parent PLUS Loan</a:t>
            </a:r>
          </a:p>
          <a:p>
            <a:pPr marL="0" indent="0">
              <a:spcBef>
                <a:spcPts val="0"/>
              </a:spcBef>
              <a:buNone/>
            </a:pPr>
            <a:endParaRPr lang="en-US" sz="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Loan is in parent’s name – credit check required</a:t>
            </a:r>
          </a:p>
          <a:p>
            <a:pPr marL="0" indent="0">
              <a:spcBef>
                <a:spcPts val="0"/>
              </a:spcBef>
              <a:buNone/>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Separate Application through </a:t>
            </a:r>
            <a:r>
              <a:rPr lang="en-US" sz="1600" dirty="0">
                <a:solidFill>
                  <a:srgbClr val="003E7E"/>
                </a:solidFill>
                <a:latin typeface="Poppins" panose="00000500000000000000" pitchFamily="2" charset="0"/>
                <a:cs typeface="Poppins" panose="00000500000000000000" pitchFamily="2" charset="0"/>
                <a:hlinkClick r:id="rId2"/>
              </a:rPr>
              <a:t>www.studentaid.gov</a:t>
            </a:r>
            <a:r>
              <a:rPr lang="en-US" sz="1600" dirty="0">
                <a:solidFill>
                  <a:srgbClr val="003E7E"/>
                </a:solidFill>
                <a:latin typeface="Poppins" panose="00000500000000000000" pitchFamily="2" charset="0"/>
                <a:cs typeface="Poppins" panose="00000500000000000000" pitchFamily="2" charset="0"/>
              </a:rPr>
              <a:t> </a:t>
            </a:r>
          </a:p>
          <a:p>
            <a:pPr marL="0" indent="0">
              <a:spcBef>
                <a:spcPts val="0"/>
              </a:spcBef>
              <a:buNone/>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Loan limit - $20,000 up to Cost of Attendance minus all other aid</a:t>
            </a:r>
          </a:p>
          <a:p>
            <a:pPr marL="0" indent="0">
              <a:spcBef>
                <a:spcPts val="0"/>
              </a:spcBef>
              <a:buNone/>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dirty="0">
                <a:solidFill>
                  <a:srgbClr val="003E7E"/>
                </a:solidFill>
                <a:latin typeface="Poppins" panose="00000500000000000000" pitchFamily="2" charset="0"/>
                <a:cs typeface="Poppins" panose="00000500000000000000" pitchFamily="2" charset="0"/>
              </a:rPr>
              <a:t>Repayment terms begin 60-days after loan is fully disbursed (or can request to defer until student graduates – must maintain p/t status)</a:t>
            </a:r>
          </a:p>
          <a:p>
            <a:pPr marL="0" indent="0">
              <a:spcBef>
                <a:spcPts val="0"/>
              </a:spcBef>
              <a:buNone/>
            </a:pPr>
            <a:endParaRPr lang="en-US" sz="1600" dirty="0">
              <a:solidFill>
                <a:srgbClr val="003E7E"/>
              </a:solidFill>
              <a:latin typeface="Poppins" panose="00000500000000000000" pitchFamily="2" charset="0"/>
              <a:cs typeface="Poppins" panose="00000500000000000000" pitchFamily="2" charset="0"/>
            </a:endParaRPr>
          </a:p>
          <a:p>
            <a:pPr>
              <a:spcBef>
                <a:spcPts val="0"/>
              </a:spcBef>
            </a:pPr>
            <a:r>
              <a:rPr lang="en-US" sz="1600" u="sng" dirty="0">
                <a:solidFill>
                  <a:srgbClr val="003E7E"/>
                </a:solidFill>
                <a:latin typeface="Poppins" panose="00000500000000000000" pitchFamily="2" charset="0"/>
                <a:cs typeface="Poppins" panose="00000500000000000000" pitchFamily="2" charset="0"/>
              </a:rPr>
              <a:t>2025-26 Interest and Fees</a:t>
            </a:r>
          </a:p>
          <a:p>
            <a:pPr marL="742950" lvl="1" indent="-285750">
              <a:spcBef>
                <a:spcPts val="0"/>
              </a:spcBef>
            </a:pPr>
            <a:r>
              <a:rPr lang="en-US" sz="1400" dirty="0">
                <a:solidFill>
                  <a:srgbClr val="003E7E"/>
                </a:solidFill>
                <a:latin typeface="Poppins" panose="00000500000000000000" pitchFamily="2" charset="0"/>
                <a:cs typeface="Poppins" panose="00000500000000000000" pitchFamily="2" charset="0"/>
              </a:rPr>
              <a:t>8.94% Fixed Interest Rate</a:t>
            </a:r>
          </a:p>
          <a:p>
            <a:pPr marL="742950" lvl="1" indent="-285750">
              <a:spcBef>
                <a:spcPts val="0"/>
              </a:spcBef>
            </a:pPr>
            <a:r>
              <a:rPr lang="en-US" sz="1400" dirty="0">
                <a:solidFill>
                  <a:srgbClr val="003E7E"/>
                </a:solidFill>
                <a:latin typeface="Poppins" panose="00000500000000000000" pitchFamily="2" charset="0"/>
                <a:cs typeface="Poppins" panose="00000500000000000000" pitchFamily="2" charset="0"/>
              </a:rPr>
              <a:t>4.228% Origination Fee</a:t>
            </a:r>
          </a:p>
          <a:p>
            <a:pPr marL="0" indent="0">
              <a:buFont typeface="Arial" panose="020B0604020202020204" pitchFamily="34" charset="0"/>
              <a:buNone/>
            </a:pPr>
            <a:endParaRPr lang="en-US" sz="1800" dirty="0"/>
          </a:p>
        </p:txBody>
      </p:sp>
      <p:cxnSp>
        <p:nvCxnSpPr>
          <p:cNvPr id="4" name="Straight Connector 3">
            <a:extLst>
              <a:ext uri="{FF2B5EF4-FFF2-40B4-BE49-F238E27FC236}">
                <a16:creationId xmlns:a16="http://schemas.microsoft.com/office/drawing/2014/main" id="{2F7E0E33-D4CC-513C-55C5-F8350C19BECC}"/>
              </a:ext>
            </a:extLst>
          </p:cNvPr>
          <p:cNvCxnSpPr>
            <a:cxnSpLocks/>
          </p:cNvCxnSpPr>
          <p:nvPr/>
        </p:nvCxnSpPr>
        <p:spPr>
          <a:xfrm>
            <a:off x="6254115" y="1521333"/>
            <a:ext cx="0" cy="4133596"/>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AB8E03C-CCD5-B11A-E9A3-9BD1654110C3}"/>
              </a:ext>
            </a:extLst>
          </p:cNvPr>
          <p:cNvSpPr txBox="1"/>
          <p:nvPr/>
        </p:nvSpPr>
        <p:spPr>
          <a:xfrm>
            <a:off x="2130427" y="5917198"/>
            <a:ext cx="8477625" cy="338554"/>
          </a:xfrm>
          <a:prstGeom prst="rect">
            <a:avLst/>
          </a:prstGeom>
          <a:noFill/>
        </p:spPr>
        <p:txBody>
          <a:bodyPr wrap="square" rtlCol="0">
            <a:spAutoFit/>
          </a:bodyPr>
          <a:lstStyle/>
          <a:p>
            <a:r>
              <a:rPr lang="en-US" sz="1600" b="1" dirty="0">
                <a:latin typeface="Poppins "/>
              </a:rPr>
              <a:t>The fixed interest rates are established on July 1 for the corresponding aid year.</a:t>
            </a:r>
          </a:p>
        </p:txBody>
      </p:sp>
    </p:spTree>
    <p:extLst>
      <p:ext uri="{BB962C8B-B14F-4D97-AF65-F5344CB8AC3E}">
        <p14:creationId xmlns:p14="http://schemas.microsoft.com/office/powerpoint/2010/main" val="147265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75FBAF-5007-F216-7502-BECBC2C1A89A}"/>
              </a:ext>
            </a:extLst>
          </p:cNvPr>
          <p:cNvSpPr>
            <a:spLocks noGrp="1"/>
          </p:cNvSpPr>
          <p:nvPr>
            <p:ph type="title"/>
          </p:nvPr>
        </p:nvSpPr>
        <p:spPr/>
        <p:txBody>
          <a:bodyPr/>
          <a:lstStyle/>
          <a:p>
            <a:r>
              <a:rPr lang="en-US" dirty="0"/>
              <a:t>Presentation Overview</a:t>
            </a:r>
          </a:p>
        </p:txBody>
      </p:sp>
      <p:sp>
        <p:nvSpPr>
          <p:cNvPr id="6" name="Chart Placeholder 5">
            <a:extLst>
              <a:ext uri="{FF2B5EF4-FFF2-40B4-BE49-F238E27FC236}">
                <a16:creationId xmlns:a16="http://schemas.microsoft.com/office/drawing/2014/main" id="{2C3059E6-A8ED-A0C0-16A2-83275944657F}"/>
              </a:ext>
            </a:extLst>
          </p:cNvPr>
          <p:cNvSpPr>
            <a:spLocks noGrp="1"/>
          </p:cNvSpPr>
          <p:nvPr>
            <p:ph type="chart" sz="quarter" idx="13"/>
          </p:nvPr>
        </p:nvSpPr>
        <p:spPr/>
        <p:txBody>
          <a:bodyPr/>
          <a:lstStyle/>
          <a:p>
            <a:pPr marL="457200" indent="-457200">
              <a:buFont typeface="Arial" panose="020B0604020202020204" pitchFamily="34" charset="0"/>
              <a:buChar char="•"/>
            </a:pPr>
            <a:r>
              <a:rPr lang="en-US" sz="2800" dirty="0">
                <a:solidFill>
                  <a:srgbClr val="003E7E"/>
                </a:solidFill>
              </a:rPr>
              <a:t>How to Apply – Snapshot of the FAFSA</a:t>
            </a:r>
          </a:p>
          <a:p>
            <a:pPr marL="457200" indent="-457200">
              <a:buFont typeface="Arial" panose="020B0604020202020204" pitchFamily="34" charset="0"/>
              <a:buChar char="•"/>
            </a:pPr>
            <a:r>
              <a:rPr lang="en-US" dirty="0">
                <a:solidFill>
                  <a:srgbClr val="003E7E"/>
                </a:solidFill>
              </a:rPr>
              <a:t>Parent Information</a:t>
            </a:r>
          </a:p>
          <a:p>
            <a:pPr marL="457200" indent="-457200">
              <a:buFont typeface="Arial" panose="020B0604020202020204" pitchFamily="34" charset="0"/>
              <a:buChar char="•"/>
            </a:pPr>
            <a:r>
              <a:rPr lang="en-US" sz="2800" dirty="0">
                <a:solidFill>
                  <a:srgbClr val="003E7E"/>
                </a:solidFill>
              </a:rPr>
              <a:t>Types of Aid</a:t>
            </a:r>
          </a:p>
          <a:p>
            <a:pPr marL="457200" indent="-457200">
              <a:buFont typeface="Arial" panose="020B0604020202020204" pitchFamily="34" charset="0"/>
              <a:buChar char="•"/>
            </a:pPr>
            <a:r>
              <a:rPr lang="en-US" sz="2800" dirty="0">
                <a:solidFill>
                  <a:srgbClr val="003E7E"/>
                </a:solidFill>
              </a:rPr>
              <a:t>Next Steps</a:t>
            </a:r>
          </a:p>
          <a:p>
            <a:endParaRPr lang="en-US" dirty="0"/>
          </a:p>
        </p:txBody>
      </p:sp>
    </p:spTree>
    <p:extLst>
      <p:ext uri="{BB962C8B-B14F-4D97-AF65-F5344CB8AC3E}">
        <p14:creationId xmlns:p14="http://schemas.microsoft.com/office/powerpoint/2010/main" val="3927639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888D0-E31F-7429-A770-1E478EE011F8}"/>
              </a:ext>
            </a:extLst>
          </p:cNvPr>
          <p:cNvSpPr>
            <a:spLocks noGrp="1"/>
          </p:cNvSpPr>
          <p:nvPr>
            <p:ph type="title"/>
          </p:nvPr>
        </p:nvSpPr>
        <p:spPr/>
        <p:txBody>
          <a:bodyPr/>
          <a:lstStyle/>
          <a:p>
            <a:r>
              <a:rPr lang="en-US" dirty="0"/>
              <a:t>Student Maximum Loan Amounts</a:t>
            </a:r>
          </a:p>
        </p:txBody>
      </p:sp>
      <p:graphicFrame>
        <p:nvGraphicFramePr>
          <p:cNvPr id="4" name="Table 3">
            <a:extLst>
              <a:ext uri="{FF2B5EF4-FFF2-40B4-BE49-F238E27FC236}">
                <a16:creationId xmlns:a16="http://schemas.microsoft.com/office/drawing/2014/main" id="{CF380FBF-1F19-D71F-F87A-44257A75DB78}"/>
              </a:ext>
            </a:extLst>
          </p:cNvPr>
          <p:cNvGraphicFramePr>
            <a:graphicFrameLocks noGrp="1"/>
          </p:cNvGraphicFramePr>
          <p:nvPr>
            <p:extLst>
              <p:ext uri="{D42A27DB-BD31-4B8C-83A1-F6EECF244321}">
                <p14:modId xmlns:p14="http://schemas.microsoft.com/office/powerpoint/2010/main" val="3065009687"/>
              </p:ext>
            </p:extLst>
          </p:nvPr>
        </p:nvGraphicFramePr>
        <p:xfrm>
          <a:off x="1936749" y="1952266"/>
          <a:ext cx="9550401" cy="3743682"/>
        </p:xfrm>
        <a:graphic>
          <a:graphicData uri="http://schemas.openxmlformats.org/drawingml/2006/table">
            <a:tbl>
              <a:tblPr firstRow="1" bandRow="1">
                <a:tableStyleId>{F2DE63D5-997A-4646-A377-4702673A728D}</a:tableStyleId>
              </a:tblPr>
              <a:tblGrid>
                <a:gridCol w="4574088">
                  <a:extLst>
                    <a:ext uri="{9D8B030D-6E8A-4147-A177-3AD203B41FA5}">
                      <a16:colId xmlns:a16="http://schemas.microsoft.com/office/drawing/2014/main" val="1863253396"/>
                    </a:ext>
                  </a:extLst>
                </a:gridCol>
                <a:gridCol w="2463226">
                  <a:extLst>
                    <a:ext uri="{9D8B030D-6E8A-4147-A177-3AD203B41FA5}">
                      <a16:colId xmlns:a16="http://schemas.microsoft.com/office/drawing/2014/main" val="4160843816"/>
                    </a:ext>
                  </a:extLst>
                </a:gridCol>
                <a:gridCol w="2513087">
                  <a:extLst>
                    <a:ext uri="{9D8B030D-6E8A-4147-A177-3AD203B41FA5}">
                      <a16:colId xmlns:a16="http://schemas.microsoft.com/office/drawing/2014/main" val="2663241251"/>
                    </a:ext>
                  </a:extLst>
                </a:gridCol>
              </a:tblGrid>
              <a:tr h="472870">
                <a:tc>
                  <a:txBody>
                    <a:bodyPr/>
                    <a:lstStyle/>
                    <a:p>
                      <a:r>
                        <a:rPr lang="en-US" dirty="0">
                          <a:latin typeface="Poppins" panose="00000500000000000000" pitchFamily="2" charset="0"/>
                          <a:cs typeface="Poppins" panose="00000500000000000000" pitchFamily="2" charset="0"/>
                        </a:rPr>
                        <a:t>YEAR</a:t>
                      </a:r>
                    </a:p>
                  </a:txBody>
                  <a:tcPr anchor="ctr"/>
                </a:tc>
                <a:tc>
                  <a:txBody>
                    <a:bodyPr/>
                    <a:lstStyle/>
                    <a:p>
                      <a:pPr algn="ctr"/>
                      <a:r>
                        <a:rPr lang="en-US" dirty="0">
                          <a:latin typeface="Poppins" panose="00000500000000000000" pitchFamily="2" charset="0"/>
                          <a:cs typeface="Poppins" panose="00000500000000000000" pitchFamily="2" charset="0"/>
                        </a:rPr>
                        <a:t>DEPENDENT</a:t>
                      </a:r>
                    </a:p>
                  </a:txBody>
                  <a:tcPr anchor="ctr"/>
                </a:tc>
                <a:tc>
                  <a:txBody>
                    <a:bodyPr/>
                    <a:lstStyle/>
                    <a:p>
                      <a:pPr algn="ctr"/>
                      <a:r>
                        <a:rPr lang="en-US" dirty="0">
                          <a:latin typeface="Poppins" panose="00000500000000000000" pitchFamily="2" charset="0"/>
                          <a:cs typeface="Poppins" panose="00000500000000000000" pitchFamily="2" charset="0"/>
                        </a:rPr>
                        <a:t>INDEPENDENT</a:t>
                      </a:r>
                    </a:p>
                  </a:txBody>
                  <a:tcPr anchor="ctr"/>
                </a:tc>
                <a:extLst>
                  <a:ext uri="{0D108BD9-81ED-4DB2-BD59-A6C34878D82A}">
                    <a16:rowId xmlns:a16="http://schemas.microsoft.com/office/drawing/2014/main" val="3216976841"/>
                  </a:ext>
                </a:extLst>
              </a:tr>
              <a:tr h="817703">
                <a:tc>
                  <a:txBody>
                    <a:bodyPr/>
                    <a:lstStyle/>
                    <a:p>
                      <a:r>
                        <a:rPr lang="en-US" sz="1800" dirty="0">
                          <a:solidFill>
                            <a:srgbClr val="003E7E"/>
                          </a:solidFill>
                          <a:latin typeface="Poppins" panose="00000500000000000000" pitchFamily="2" charset="0"/>
                          <a:cs typeface="Poppins" panose="00000500000000000000" pitchFamily="2" charset="0"/>
                        </a:rPr>
                        <a:t>Freshman (0-29 earned hours)</a:t>
                      </a:r>
                    </a:p>
                    <a:p>
                      <a:r>
                        <a:rPr lang="en-US" sz="1800" dirty="0">
                          <a:solidFill>
                            <a:srgbClr val="003E7E"/>
                          </a:solidFill>
                          <a:latin typeface="Poppins" panose="00000500000000000000" pitchFamily="2" charset="0"/>
                          <a:cs typeface="Poppins" panose="00000500000000000000" pitchFamily="2" charset="0"/>
                        </a:rPr>
                        <a:t>Maximum Subsidized Loan $3,500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3E7E"/>
                          </a:solidFill>
                          <a:latin typeface="Poppins" panose="00000500000000000000" pitchFamily="2" charset="0"/>
                          <a:cs typeface="Poppins" panose="00000500000000000000" pitchFamily="2" charset="0"/>
                        </a:rPr>
                        <a:t>$5,500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3E7E"/>
                          </a:solidFill>
                          <a:latin typeface="Poppins" panose="00000500000000000000" pitchFamily="2" charset="0"/>
                          <a:cs typeface="Poppins" panose="00000500000000000000" pitchFamily="2" charset="0"/>
                        </a:rPr>
                        <a:t>$9,500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nchor="ctr"/>
                </a:tc>
                <a:extLst>
                  <a:ext uri="{0D108BD9-81ED-4DB2-BD59-A6C34878D82A}">
                    <a16:rowId xmlns:a16="http://schemas.microsoft.com/office/drawing/2014/main" val="453758770"/>
                  </a:ext>
                </a:extLst>
              </a:tr>
              <a:tr h="817703">
                <a:tc>
                  <a:txBody>
                    <a:bodyPr/>
                    <a:lstStyle/>
                    <a:p>
                      <a:r>
                        <a:rPr lang="en-US" sz="1800" dirty="0">
                          <a:solidFill>
                            <a:srgbClr val="003E7E"/>
                          </a:solidFill>
                          <a:latin typeface="Poppins" panose="00000500000000000000" pitchFamily="2" charset="0"/>
                          <a:cs typeface="Poppins" panose="00000500000000000000" pitchFamily="2" charset="0"/>
                        </a:rPr>
                        <a:t>Sophomore (30-59 earned hours)</a:t>
                      </a:r>
                    </a:p>
                    <a:p>
                      <a:r>
                        <a:rPr lang="en-US" sz="1800" dirty="0">
                          <a:solidFill>
                            <a:srgbClr val="003E7E"/>
                          </a:solidFill>
                          <a:latin typeface="Poppins" panose="00000500000000000000" pitchFamily="2" charset="0"/>
                          <a:cs typeface="Poppins" panose="00000500000000000000" pitchFamily="2" charset="0"/>
                        </a:rPr>
                        <a:t>Maximum Subsidized Loan $4,500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3E7E"/>
                          </a:solidFill>
                          <a:latin typeface="Poppins" panose="00000500000000000000" pitchFamily="2" charset="0"/>
                          <a:cs typeface="Poppins" panose="00000500000000000000" pitchFamily="2" charset="0"/>
                        </a:rPr>
                        <a:t>$6,500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3E7E"/>
                          </a:solidFill>
                          <a:latin typeface="Poppins" panose="00000500000000000000" pitchFamily="2" charset="0"/>
                          <a:cs typeface="Poppins" panose="00000500000000000000" pitchFamily="2" charset="0"/>
                        </a:rPr>
                        <a:t>$10,500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nchor="ctr"/>
                </a:tc>
                <a:extLst>
                  <a:ext uri="{0D108BD9-81ED-4DB2-BD59-A6C34878D82A}">
                    <a16:rowId xmlns:a16="http://schemas.microsoft.com/office/drawing/2014/main" val="2207179480"/>
                  </a:ext>
                </a:extLst>
              </a:tr>
              <a:tr h="817703">
                <a:tc>
                  <a:txBody>
                    <a:bodyPr/>
                    <a:lstStyle/>
                    <a:p>
                      <a:r>
                        <a:rPr lang="en-US" sz="1800" dirty="0">
                          <a:solidFill>
                            <a:srgbClr val="003E7E"/>
                          </a:solidFill>
                          <a:latin typeface="Poppins" panose="00000500000000000000" pitchFamily="2" charset="0"/>
                          <a:cs typeface="Poppins" panose="00000500000000000000" pitchFamily="2" charset="0"/>
                        </a:rPr>
                        <a:t>Junior/Senior (60+ earned hours)</a:t>
                      </a:r>
                    </a:p>
                    <a:p>
                      <a:r>
                        <a:rPr lang="en-US" sz="1800" dirty="0">
                          <a:solidFill>
                            <a:srgbClr val="003E7E"/>
                          </a:solidFill>
                          <a:latin typeface="Poppins" panose="00000500000000000000" pitchFamily="2" charset="0"/>
                          <a:cs typeface="Poppins" panose="00000500000000000000" pitchFamily="2" charset="0"/>
                        </a:rPr>
                        <a:t>Maximum Subsidized Loan $5,500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3E7E"/>
                          </a:solidFill>
                          <a:latin typeface="Poppins" panose="00000500000000000000" pitchFamily="2" charset="0"/>
                          <a:cs typeface="Poppins" panose="00000500000000000000" pitchFamily="2" charset="0"/>
                        </a:rPr>
                        <a:t>$7,500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3E7E"/>
                          </a:solidFill>
                          <a:latin typeface="Poppins" panose="00000500000000000000" pitchFamily="2" charset="0"/>
                          <a:cs typeface="Poppins" panose="00000500000000000000" pitchFamily="2" charset="0"/>
                        </a:rPr>
                        <a:t>$12,500</a:t>
                      </a:r>
                      <a:endPar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endParaRPr>
                    </a:p>
                  </a:txBody>
                  <a:tcPr anchor="ctr"/>
                </a:tc>
                <a:extLst>
                  <a:ext uri="{0D108BD9-81ED-4DB2-BD59-A6C34878D82A}">
                    <a16:rowId xmlns:a16="http://schemas.microsoft.com/office/drawing/2014/main" val="2715866351"/>
                  </a:ext>
                </a:extLst>
              </a:tr>
              <a:tr h="817703">
                <a:tc>
                  <a:txBody>
                    <a:bodyPr/>
                    <a:lstStyle/>
                    <a:p>
                      <a:r>
                        <a:rPr lang="en-US" sz="1800" dirty="0">
                          <a:solidFill>
                            <a:schemeClr val="bg1"/>
                          </a:solidFill>
                          <a:latin typeface="Poppins" panose="00000500000000000000" pitchFamily="2" charset="0"/>
                          <a:cs typeface="Poppins" panose="00000500000000000000" pitchFamily="2" charset="0"/>
                        </a:rPr>
                        <a:t>Total Aggregate Loan Limit</a:t>
                      </a:r>
                    </a:p>
                    <a:p>
                      <a:r>
                        <a:rPr lang="en-US" sz="1800" dirty="0">
                          <a:solidFill>
                            <a:schemeClr val="bg1"/>
                          </a:solidFill>
                          <a:latin typeface="Poppins" panose="00000500000000000000" pitchFamily="2" charset="0"/>
                          <a:cs typeface="Poppins" panose="00000500000000000000" pitchFamily="2" charset="0"/>
                        </a:rPr>
                        <a:t>*Maximum Subsidized Loan $23,000</a:t>
                      </a:r>
                      <a:endParaRPr lang="en-US" sz="1800" dirty="0">
                        <a:solidFill>
                          <a:schemeClr val="bg1"/>
                        </a:solidFill>
                        <a:latin typeface="Poppins" panose="00000500000000000000" pitchFamily="2" charset="0"/>
                        <a:ea typeface="Source Sans Pro" panose="020B0503030403020204" pitchFamily="34" charset="0"/>
                        <a:cs typeface="Poppins" panose="00000500000000000000" pitchFamily="2" charset="0"/>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Poppins" panose="00000500000000000000" pitchFamily="2" charset="0"/>
                          <a:cs typeface="Poppins" panose="00000500000000000000" pitchFamily="2" charset="0"/>
                        </a:rPr>
                        <a:t>$31,000</a:t>
                      </a:r>
                      <a:endParaRPr lang="en-US" sz="1800" dirty="0">
                        <a:solidFill>
                          <a:schemeClr val="bg1"/>
                        </a:solidFill>
                        <a:latin typeface="Poppins" panose="00000500000000000000" pitchFamily="2" charset="0"/>
                        <a:ea typeface="Source Sans Pro" panose="020B0503030403020204" pitchFamily="34" charset="0"/>
                        <a:cs typeface="Poppins" panose="00000500000000000000" pitchFamily="2" charset="0"/>
                      </a:endParaRPr>
                    </a:p>
                  </a:txBody>
                  <a:tcPr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Poppins" panose="00000500000000000000" pitchFamily="2" charset="0"/>
                          <a:cs typeface="Poppins" panose="00000500000000000000" pitchFamily="2" charset="0"/>
                        </a:rPr>
                        <a:t>$57,500</a:t>
                      </a:r>
                      <a:endParaRPr lang="en-US" sz="1800" dirty="0">
                        <a:solidFill>
                          <a:schemeClr val="bg1"/>
                        </a:solidFill>
                        <a:latin typeface="Poppins" panose="00000500000000000000" pitchFamily="2" charset="0"/>
                        <a:ea typeface="Source Sans Pro" panose="020B0503030403020204" pitchFamily="34" charset="0"/>
                        <a:cs typeface="Poppins" panose="00000500000000000000" pitchFamily="2" charset="0"/>
                      </a:endParaRPr>
                    </a:p>
                  </a:txBody>
                  <a:tcPr anchor="ctr">
                    <a:solidFill>
                      <a:schemeClr val="accent3"/>
                    </a:solidFill>
                  </a:tcPr>
                </a:tc>
                <a:extLst>
                  <a:ext uri="{0D108BD9-81ED-4DB2-BD59-A6C34878D82A}">
                    <a16:rowId xmlns:a16="http://schemas.microsoft.com/office/drawing/2014/main" val="2309121812"/>
                  </a:ext>
                </a:extLst>
              </a:tr>
            </a:tbl>
          </a:graphicData>
        </a:graphic>
      </p:graphicFrame>
      <p:sp>
        <p:nvSpPr>
          <p:cNvPr id="3" name="TextBox 2">
            <a:extLst>
              <a:ext uri="{FF2B5EF4-FFF2-40B4-BE49-F238E27FC236}">
                <a16:creationId xmlns:a16="http://schemas.microsoft.com/office/drawing/2014/main" id="{75FB20D3-C897-48E5-FFC5-80F8E479AF95}"/>
              </a:ext>
            </a:extLst>
          </p:cNvPr>
          <p:cNvSpPr txBox="1"/>
          <p:nvPr/>
        </p:nvSpPr>
        <p:spPr>
          <a:xfrm>
            <a:off x="2888911" y="5839926"/>
            <a:ext cx="7646076" cy="64633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New for 2026-2027: Annual loan amounts will be prorated in direct proportion to the percent of the student’s full-time status. </a:t>
            </a:r>
          </a:p>
        </p:txBody>
      </p:sp>
    </p:spTree>
    <p:extLst>
      <p:ext uri="{BB962C8B-B14F-4D97-AF65-F5344CB8AC3E}">
        <p14:creationId xmlns:p14="http://schemas.microsoft.com/office/powerpoint/2010/main" val="1665621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9009-71C8-026D-962F-87A82BBC3A98}"/>
              </a:ext>
            </a:extLst>
          </p:cNvPr>
          <p:cNvSpPr>
            <a:spLocks noGrp="1"/>
          </p:cNvSpPr>
          <p:nvPr>
            <p:ph type="title"/>
          </p:nvPr>
        </p:nvSpPr>
        <p:spPr/>
        <p:txBody>
          <a:bodyPr/>
          <a:lstStyle/>
          <a:p>
            <a:r>
              <a:rPr lang="en-US" dirty="0"/>
              <a:t>Parent PLUS Loan Changes</a:t>
            </a:r>
          </a:p>
        </p:txBody>
      </p:sp>
      <p:sp>
        <p:nvSpPr>
          <p:cNvPr id="8" name="Content Placeholder 7">
            <a:extLst>
              <a:ext uri="{FF2B5EF4-FFF2-40B4-BE49-F238E27FC236}">
                <a16:creationId xmlns:a16="http://schemas.microsoft.com/office/drawing/2014/main" id="{38015BED-BA4F-39CA-2E5B-30F48A08C0E2}"/>
              </a:ext>
            </a:extLst>
          </p:cNvPr>
          <p:cNvSpPr>
            <a:spLocks noGrp="1"/>
          </p:cNvSpPr>
          <p:nvPr>
            <p:ph idx="1"/>
          </p:nvPr>
        </p:nvSpPr>
        <p:spPr/>
        <p:txBody>
          <a:bodyPr/>
          <a:lstStyle/>
          <a:p>
            <a:pPr>
              <a:spcAft>
                <a:spcPts val="1200"/>
              </a:spcAft>
            </a:pPr>
            <a:r>
              <a:rPr lang="en-US" dirty="0">
                <a:latin typeface="Poppins "/>
              </a:rPr>
              <a:t>New borrowers on or after July 1, 2026</a:t>
            </a:r>
          </a:p>
          <a:p>
            <a:pPr lvl="1">
              <a:spcAft>
                <a:spcPts val="600"/>
              </a:spcAft>
            </a:pPr>
            <a:r>
              <a:rPr lang="en-US" dirty="0">
                <a:latin typeface="Poppins "/>
              </a:rPr>
              <a:t>Annual loan limit: $20,000 up to Cost of Attendance minus all other aid (per dependent student)</a:t>
            </a:r>
          </a:p>
          <a:p>
            <a:pPr lvl="1"/>
            <a:r>
              <a:rPr lang="en-US" dirty="0">
                <a:latin typeface="Poppins "/>
              </a:rPr>
              <a:t>Aggregate loan limit: $65,000 per dependent student</a:t>
            </a:r>
          </a:p>
          <a:p>
            <a:pPr marL="457200" lvl="1" indent="0">
              <a:spcAft>
                <a:spcPts val="600"/>
              </a:spcAft>
              <a:buNone/>
            </a:pPr>
            <a:endParaRPr lang="en-US" dirty="0">
              <a:latin typeface="Poppins "/>
            </a:endParaRPr>
          </a:p>
          <a:p>
            <a:pPr>
              <a:spcBef>
                <a:spcPts val="0"/>
              </a:spcBef>
              <a:spcAft>
                <a:spcPts val="1200"/>
              </a:spcAft>
            </a:pPr>
            <a:r>
              <a:rPr lang="en-US" dirty="0">
                <a:latin typeface="Poppins "/>
              </a:rPr>
              <a:t>Legacy borrowers may borrow at previous loan limits for the shorter of:</a:t>
            </a:r>
          </a:p>
          <a:p>
            <a:pPr lvl="1">
              <a:spcAft>
                <a:spcPts val="600"/>
              </a:spcAft>
            </a:pPr>
            <a:r>
              <a:rPr lang="en-US" dirty="0">
                <a:latin typeface="Poppins "/>
              </a:rPr>
              <a:t>3 academic years; or </a:t>
            </a:r>
          </a:p>
          <a:p>
            <a:pPr lvl="1">
              <a:spcAft>
                <a:spcPts val="600"/>
              </a:spcAft>
            </a:pPr>
            <a:r>
              <a:rPr lang="en-US" dirty="0">
                <a:latin typeface="Poppins "/>
              </a:rPr>
              <a:t>Time for student to complete program</a:t>
            </a:r>
          </a:p>
        </p:txBody>
      </p:sp>
    </p:spTree>
    <p:extLst>
      <p:ext uri="{BB962C8B-B14F-4D97-AF65-F5344CB8AC3E}">
        <p14:creationId xmlns:p14="http://schemas.microsoft.com/office/powerpoint/2010/main" val="3322000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973C6-8C05-1623-F2B9-E91A62146036}"/>
              </a:ext>
            </a:extLst>
          </p:cNvPr>
          <p:cNvSpPr>
            <a:spLocks noGrp="1"/>
          </p:cNvSpPr>
          <p:nvPr>
            <p:ph type="ctrTitle"/>
          </p:nvPr>
        </p:nvSpPr>
        <p:spPr>
          <a:xfrm>
            <a:off x="1466433" y="2841498"/>
            <a:ext cx="9259134" cy="1175004"/>
          </a:xfrm>
        </p:spPr>
        <p:txBody>
          <a:bodyPr>
            <a:normAutofit/>
          </a:bodyPr>
          <a:lstStyle/>
          <a:p>
            <a:r>
              <a:rPr lang="en-US" dirty="0"/>
              <a:t>What’s Next?</a:t>
            </a:r>
          </a:p>
        </p:txBody>
      </p:sp>
    </p:spTree>
    <p:extLst>
      <p:ext uri="{BB962C8B-B14F-4D97-AF65-F5344CB8AC3E}">
        <p14:creationId xmlns:p14="http://schemas.microsoft.com/office/powerpoint/2010/main" val="1826736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F05E7-CC73-0367-EEFF-1BFF17ED849C}"/>
              </a:ext>
            </a:extLst>
          </p:cNvPr>
          <p:cNvSpPr>
            <a:spLocks noGrp="1"/>
          </p:cNvSpPr>
          <p:nvPr>
            <p:ph type="title"/>
          </p:nvPr>
        </p:nvSpPr>
        <p:spPr>
          <a:xfrm>
            <a:off x="1853739" y="694905"/>
            <a:ext cx="9733656" cy="914400"/>
          </a:xfrm>
        </p:spPr>
        <p:txBody>
          <a:bodyPr anchor="ctr">
            <a:normAutofit/>
          </a:bodyPr>
          <a:lstStyle/>
          <a:p>
            <a:r>
              <a:rPr lang="en-US" dirty="0"/>
              <a:t>Understanding Your Next Steps</a:t>
            </a:r>
          </a:p>
        </p:txBody>
      </p:sp>
      <p:graphicFrame>
        <p:nvGraphicFramePr>
          <p:cNvPr id="2" name="Table 1">
            <a:extLst>
              <a:ext uri="{FF2B5EF4-FFF2-40B4-BE49-F238E27FC236}">
                <a16:creationId xmlns:a16="http://schemas.microsoft.com/office/drawing/2014/main" id="{BC1577A8-2E1C-909E-3807-906B024F3675}"/>
              </a:ext>
            </a:extLst>
          </p:cNvPr>
          <p:cNvGraphicFramePr>
            <a:graphicFrameLocks noGrp="1"/>
          </p:cNvGraphicFramePr>
          <p:nvPr>
            <p:extLst>
              <p:ext uri="{D42A27DB-BD31-4B8C-83A1-F6EECF244321}">
                <p14:modId xmlns:p14="http://schemas.microsoft.com/office/powerpoint/2010/main" val="3789116122"/>
              </p:ext>
            </p:extLst>
          </p:nvPr>
        </p:nvGraphicFramePr>
        <p:xfrm>
          <a:off x="1853739" y="1609305"/>
          <a:ext cx="10100136" cy="4663440"/>
        </p:xfrm>
        <a:graphic>
          <a:graphicData uri="http://schemas.openxmlformats.org/drawingml/2006/table">
            <a:tbl>
              <a:tblPr firstRow="1" bandRow="1">
                <a:tableStyleId>{2D5ABB26-0587-4C30-8999-92F81FD0307C}</a:tableStyleId>
              </a:tblPr>
              <a:tblGrid>
                <a:gridCol w="2484563">
                  <a:extLst>
                    <a:ext uri="{9D8B030D-6E8A-4147-A177-3AD203B41FA5}">
                      <a16:colId xmlns:a16="http://schemas.microsoft.com/office/drawing/2014/main" val="2204284305"/>
                    </a:ext>
                  </a:extLst>
                </a:gridCol>
                <a:gridCol w="7615573">
                  <a:extLst>
                    <a:ext uri="{9D8B030D-6E8A-4147-A177-3AD203B41FA5}">
                      <a16:colId xmlns:a16="http://schemas.microsoft.com/office/drawing/2014/main" val="994367923"/>
                    </a:ext>
                  </a:extLst>
                </a:gridCol>
              </a:tblGrid>
              <a:tr h="1429170">
                <a:tc>
                  <a:txBody>
                    <a:bodyPr/>
                    <a:lstStyle/>
                    <a:p>
                      <a:pPr marL="0" algn="l" defTabSz="914400" rtl="0" eaLnBrk="1" latinLnBrk="0" hangingPunct="1"/>
                      <a:endParaRPr lang="en-US" sz="800" b="1" kern="1200" dirty="0">
                        <a:solidFill>
                          <a:srgbClr val="003E7E"/>
                        </a:solidFill>
                        <a:latin typeface="Poppins" panose="00000500000000000000" pitchFamily="2" charset="0"/>
                        <a:ea typeface="+mn-ea"/>
                        <a:cs typeface="Poppins" panose="00000500000000000000" pitchFamily="2" charset="0"/>
                      </a:endParaRPr>
                    </a:p>
                    <a:p>
                      <a:pPr marL="0" algn="l" defTabSz="914400" rtl="0" eaLnBrk="1" latinLnBrk="0" hangingPunct="1"/>
                      <a:r>
                        <a:rPr lang="en-US" sz="1800" b="1" kern="1200" dirty="0">
                          <a:solidFill>
                            <a:srgbClr val="003E7E"/>
                          </a:solidFill>
                          <a:latin typeface="Poppins" panose="00000500000000000000" pitchFamily="2" charset="0"/>
                          <a:ea typeface="+mn-ea"/>
                          <a:cs typeface="Poppins" panose="00000500000000000000" pitchFamily="2" charset="0"/>
                        </a:rPr>
                        <a:t>Contact Schools</a:t>
                      </a: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lvl="0">
                        <a:lnSpc>
                          <a:spcPct val="100000"/>
                        </a:lnSpc>
                        <a:spcAft>
                          <a:spcPts val="0"/>
                        </a:spcAft>
                      </a:pPr>
                      <a:endParaRPr lang="en-US" sz="800" kern="1200" dirty="0">
                        <a:ln>
                          <a:noFill/>
                        </a:ln>
                        <a:solidFill>
                          <a:srgbClr val="003E7E"/>
                        </a:solidFill>
                        <a:latin typeface="Poppins" panose="00000500000000000000" pitchFamily="2" charset="0"/>
                        <a:cs typeface="Poppins" panose="00000500000000000000" pitchFamily="2" charset="0"/>
                      </a:endParaRPr>
                    </a:p>
                    <a:p>
                      <a:pPr lvl="0">
                        <a:lnSpc>
                          <a:spcPct val="100000"/>
                        </a:lnSpc>
                        <a:spcAft>
                          <a:spcPts val="0"/>
                        </a:spcAft>
                      </a:pPr>
                      <a:r>
                        <a:rPr lang="en-US" kern="1200" dirty="0">
                          <a:ln>
                            <a:noFill/>
                          </a:ln>
                          <a:solidFill>
                            <a:srgbClr val="003E7E"/>
                          </a:solidFill>
                          <a:latin typeface="Poppins" panose="00000500000000000000" pitchFamily="2" charset="0"/>
                          <a:cs typeface="Poppins" panose="00000500000000000000" pitchFamily="2" charset="0"/>
                        </a:rPr>
                        <a:t>What type of aid has been offered and/or accepted?</a:t>
                      </a:r>
                    </a:p>
                    <a:p>
                      <a:pPr lvl="0">
                        <a:lnSpc>
                          <a:spcPct val="100000"/>
                        </a:lnSpc>
                        <a:spcAft>
                          <a:spcPts val="0"/>
                        </a:spcAft>
                      </a:pPr>
                      <a:endParaRPr lang="en-US" sz="1000" kern="1200" dirty="0">
                        <a:ln>
                          <a:noFill/>
                        </a:ln>
                        <a:solidFill>
                          <a:srgbClr val="003E7E"/>
                        </a:solidFill>
                        <a:latin typeface="Poppins" panose="00000500000000000000" pitchFamily="2" charset="0"/>
                        <a:cs typeface="Poppins" panose="00000500000000000000" pitchFamily="2" charset="0"/>
                      </a:endParaRPr>
                    </a:p>
                    <a:p>
                      <a:pPr lvl="0">
                        <a:lnSpc>
                          <a:spcPct val="100000"/>
                        </a:lnSpc>
                        <a:spcAft>
                          <a:spcPts val="0"/>
                        </a:spcAft>
                      </a:pPr>
                      <a:r>
                        <a:rPr lang="en-US" kern="1200" dirty="0">
                          <a:ln>
                            <a:noFill/>
                          </a:ln>
                          <a:solidFill>
                            <a:srgbClr val="003E7E"/>
                          </a:solidFill>
                          <a:latin typeface="Poppins" panose="00000500000000000000" pitchFamily="2" charset="0"/>
                          <a:cs typeface="Poppins" panose="00000500000000000000" pitchFamily="2" charset="0"/>
                        </a:rPr>
                        <a:t>How much in offered student loans will need to be accepted?</a:t>
                      </a:r>
                    </a:p>
                    <a:p>
                      <a:pPr lvl="0">
                        <a:lnSpc>
                          <a:spcPct val="100000"/>
                        </a:lnSpc>
                        <a:spcAft>
                          <a:spcPts val="0"/>
                        </a:spcAft>
                      </a:pPr>
                      <a:endParaRPr lang="en-US" sz="1000" kern="1200" dirty="0">
                        <a:ln>
                          <a:noFill/>
                        </a:ln>
                        <a:solidFill>
                          <a:srgbClr val="003E7E"/>
                        </a:solidFill>
                        <a:latin typeface="Poppins" panose="00000500000000000000" pitchFamily="2" charset="0"/>
                        <a:cs typeface="Poppins" panose="00000500000000000000" pitchFamily="2" charset="0"/>
                      </a:endParaRPr>
                    </a:p>
                    <a:p>
                      <a:pPr lvl="0">
                        <a:lnSpc>
                          <a:spcPct val="100000"/>
                        </a:lnSpc>
                        <a:spcAft>
                          <a:spcPts val="0"/>
                        </a:spcAft>
                      </a:pPr>
                      <a:r>
                        <a:rPr lang="en-US" kern="1200" dirty="0">
                          <a:ln>
                            <a:noFill/>
                          </a:ln>
                          <a:solidFill>
                            <a:srgbClr val="003E7E"/>
                          </a:solidFill>
                          <a:latin typeface="Poppins" panose="00000500000000000000" pitchFamily="2" charset="0"/>
                          <a:cs typeface="Poppins" panose="00000500000000000000" pitchFamily="2" charset="0"/>
                        </a:rPr>
                        <a:t>How much in out-of-pocket expenses?</a:t>
                      </a:r>
                      <a:endParaRPr lang="en-US" sz="800" kern="1200" dirty="0">
                        <a:ln>
                          <a:noFill/>
                        </a:ln>
                        <a:solidFill>
                          <a:srgbClr val="003E7E"/>
                        </a:solidFill>
                        <a:latin typeface="Poppins" panose="00000500000000000000" pitchFamily="2" charset="0"/>
                        <a:cs typeface="Poppins" panose="00000500000000000000" pitchFamily="2" charset="0"/>
                      </a:endParaRPr>
                    </a:p>
                    <a:p>
                      <a:pPr lvl="0">
                        <a:lnSpc>
                          <a:spcPct val="100000"/>
                        </a:lnSpc>
                        <a:spcAft>
                          <a:spcPts val="0"/>
                        </a:spcAft>
                      </a:pPr>
                      <a:endParaRPr lang="en-US" sz="800" kern="1200" dirty="0">
                        <a:ln>
                          <a:noFill/>
                        </a:ln>
                        <a:solidFill>
                          <a:srgbClr val="003E7E"/>
                        </a:solidFill>
                        <a:latin typeface="Poppins" panose="00000500000000000000" pitchFamily="2" charset="0"/>
                        <a:cs typeface="Poppins" panose="00000500000000000000" pitchFamily="2" charset="0"/>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681042494"/>
                  </a:ext>
                </a:extLst>
              </a:tr>
              <a:tr h="837223">
                <a:tc>
                  <a:txBody>
                    <a:bodyPr/>
                    <a:lstStyle/>
                    <a:p>
                      <a:pPr marL="0" algn="l" defTabSz="914400" rtl="0" eaLnBrk="1" latinLnBrk="0" hangingPunct="1"/>
                      <a:endParaRPr lang="en-US" sz="800" b="1" kern="1200" dirty="0">
                        <a:solidFill>
                          <a:srgbClr val="003E7E"/>
                        </a:solidFill>
                        <a:latin typeface="Poppins" panose="00000500000000000000" pitchFamily="2" charset="0"/>
                        <a:ea typeface="+mn-ea"/>
                        <a:cs typeface="Poppins" panose="00000500000000000000" pitchFamily="2" charset="0"/>
                      </a:endParaRPr>
                    </a:p>
                    <a:p>
                      <a:pPr marL="0" algn="l" defTabSz="914400" rtl="0" eaLnBrk="1" latinLnBrk="0" hangingPunct="1"/>
                      <a:r>
                        <a:rPr lang="en-US" sz="1800" b="1" kern="1200" dirty="0">
                          <a:solidFill>
                            <a:srgbClr val="003E7E"/>
                          </a:solidFill>
                          <a:latin typeface="Poppins" panose="00000500000000000000" pitchFamily="2" charset="0"/>
                          <a:ea typeface="+mn-ea"/>
                          <a:cs typeface="Poppins" panose="00000500000000000000" pitchFamily="2" charset="0"/>
                        </a:rPr>
                        <a:t>Review Award Letter/Email</a:t>
                      </a: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marL="0" lvl="0" algn="l" defTabSz="914400" rtl="0" eaLnBrk="1" latinLnBrk="0" hangingPunct="1">
                        <a:lnSpc>
                          <a:spcPct val="100000"/>
                        </a:lnSpc>
                        <a:spcAft>
                          <a:spcPts val="0"/>
                        </a:spcAft>
                      </a:pPr>
                      <a:endParaRPr lang="en-US" sz="800" kern="1200" dirty="0">
                        <a:ln>
                          <a:noFill/>
                        </a:ln>
                        <a:solidFill>
                          <a:srgbClr val="003E7E"/>
                        </a:solidFill>
                        <a:latin typeface="Poppins" panose="00000500000000000000" pitchFamily="2" charset="0"/>
                        <a:ea typeface="+mn-ea"/>
                        <a:cs typeface="Poppins" panose="00000500000000000000" pitchFamily="2" charset="0"/>
                      </a:endParaRPr>
                    </a:p>
                    <a:p>
                      <a:pPr marL="0" lvl="0" algn="l" defTabSz="914400" rtl="0" eaLnBrk="1" latinLnBrk="0" hangingPunct="1">
                        <a:lnSpc>
                          <a:spcPct val="100000"/>
                        </a:lnSpc>
                        <a:spcAft>
                          <a:spcPts val="0"/>
                        </a:spcAft>
                      </a:pPr>
                      <a:r>
                        <a:rPr lang="en-US" sz="1800" kern="1200" dirty="0">
                          <a:ln>
                            <a:noFill/>
                          </a:ln>
                          <a:solidFill>
                            <a:srgbClr val="003E7E"/>
                          </a:solidFill>
                          <a:latin typeface="Poppins" panose="00000500000000000000" pitchFamily="2" charset="0"/>
                          <a:ea typeface="+mn-ea"/>
                          <a:cs typeface="Poppins" panose="00000500000000000000" pitchFamily="2" charset="0"/>
                        </a:rPr>
                        <a:t>Generally received around mid-March to early-April</a:t>
                      </a:r>
                    </a:p>
                    <a:p>
                      <a:pPr marL="0" lvl="0" algn="l" defTabSz="914400" rtl="0" eaLnBrk="1" latinLnBrk="0" hangingPunct="1">
                        <a:lnSpc>
                          <a:spcPct val="100000"/>
                        </a:lnSpc>
                        <a:spcAft>
                          <a:spcPts val="0"/>
                        </a:spcAft>
                      </a:pPr>
                      <a:endParaRPr lang="en-US" sz="1000" kern="1200" dirty="0">
                        <a:ln>
                          <a:noFill/>
                        </a:ln>
                        <a:solidFill>
                          <a:srgbClr val="003E7E"/>
                        </a:solidFill>
                        <a:latin typeface="Poppins" panose="00000500000000000000" pitchFamily="2" charset="0"/>
                        <a:ea typeface="+mn-ea"/>
                        <a:cs typeface="Poppins" panose="00000500000000000000" pitchFamily="2" charset="0"/>
                      </a:endParaRPr>
                    </a:p>
                    <a:p>
                      <a:pPr marL="0" lvl="0" algn="l" defTabSz="914400" rtl="0" eaLnBrk="1" latinLnBrk="0" hangingPunct="1">
                        <a:lnSpc>
                          <a:spcPct val="100000"/>
                        </a:lnSpc>
                        <a:spcAft>
                          <a:spcPts val="0"/>
                        </a:spcAft>
                      </a:pPr>
                      <a:r>
                        <a:rPr lang="en-US" sz="1800" kern="1200" dirty="0">
                          <a:ln>
                            <a:noFill/>
                          </a:ln>
                          <a:solidFill>
                            <a:srgbClr val="003E7E"/>
                          </a:solidFill>
                          <a:latin typeface="Poppins" panose="00000500000000000000" pitchFamily="2" charset="0"/>
                          <a:ea typeface="+mn-ea"/>
                          <a:cs typeface="Poppins" panose="00000500000000000000" pitchFamily="2" charset="0"/>
                        </a:rPr>
                        <a:t>By mail or to student’s university email or online portal</a:t>
                      </a:r>
                    </a:p>
                    <a:p>
                      <a:pPr marL="0" lvl="0" algn="l" defTabSz="914400" rtl="0" eaLnBrk="1" latinLnBrk="0" hangingPunct="1">
                        <a:lnSpc>
                          <a:spcPct val="100000"/>
                        </a:lnSpc>
                        <a:spcAft>
                          <a:spcPts val="0"/>
                        </a:spcAft>
                      </a:pPr>
                      <a:endParaRPr lang="en-US" sz="800" kern="1200" dirty="0">
                        <a:ln>
                          <a:noFill/>
                        </a:ln>
                        <a:solidFill>
                          <a:srgbClr val="003E7E"/>
                        </a:solidFill>
                        <a:latin typeface="Poppins" panose="00000500000000000000" pitchFamily="2" charset="0"/>
                        <a:ea typeface="+mn-ea"/>
                        <a:cs typeface="Poppins" panose="00000500000000000000" pitchFamily="2" charset="0"/>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781590776"/>
                  </a:ext>
                </a:extLst>
              </a:tr>
              <a:tr h="1554843">
                <a:tc>
                  <a:txBody>
                    <a:bodyPr/>
                    <a:lstStyle/>
                    <a:p>
                      <a:pPr marL="0" algn="l" defTabSz="914400" rtl="0" eaLnBrk="1" latinLnBrk="0" hangingPunct="1"/>
                      <a:endParaRPr lang="en-US" sz="800" b="1" kern="1200" dirty="0">
                        <a:solidFill>
                          <a:srgbClr val="003E7E"/>
                        </a:solidFill>
                        <a:latin typeface="Poppins" panose="00000500000000000000" pitchFamily="2" charset="0"/>
                        <a:ea typeface="+mn-ea"/>
                        <a:cs typeface="Poppins" panose="00000500000000000000" pitchFamily="2" charset="0"/>
                      </a:endParaRPr>
                    </a:p>
                    <a:p>
                      <a:pPr marL="0" algn="l" defTabSz="914400" rtl="0" eaLnBrk="1" latinLnBrk="0" hangingPunct="1"/>
                      <a:r>
                        <a:rPr lang="en-US" sz="1800" b="1" kern="1200" dirty="0">
                          <a:solidFill>
                            <a:srgbClr val="003E7E"/>
                          </a:solidFill>
                          <a:latin typeface="Poppins" panose="00000500000000000000" pitchFamily="2" charset="0"/>
                          <a:ea typeface="+mn-ea"/>
                          <a:cs typeface="Poppins" panose="00000500000000000000" pitchFamily="2" charset="0"/>
                        </a:rPr>
                        <a:t>Additional Requirements</a:t>
                      </a:r>
                    </a:p>
                  </a:txBody>
                  <a:tcPr>
                    <a:lnT w="12700" cap="flat" cmpd="sng" algn="ctr">
                      <a:solidFill>
                        <a:srgbClr val="FFC000"/>
                      </a:solidFill>
                      <a:prstDash val="solid"/>
                      <a:round/>
                      <a:headEnd type="none" w="med" len="med"/>
                      <a:tailEnd type="none" w="med" len="med"/>
                    </a:lnT>
                  </a:tcPr>
                </a:tc>
                <a:tc>
                  <a:txBody>
                    <a:bodyPr/>
                    <a:lstStyle/>
                    <a:p>
                      <a:pPr marL="0" lvl="0" algn="l" defTabSz="914400" rtl="0" eaLnBrk="1" latinLnBrk="0" hangingPunct="1">
                        <a:lnSpc>
                          <a:spcPct val="100000"/>
                        </a:lnSpc>
                        <a:spcAft>
                          <a:spcPts val="0"/>
                        </a:spcAft>
                      </a:pPr>
                      <a:endParaRPr lang="en-US" sz="800" kern="1200" dirty="0">
                        <a:ln>
                          <a:noFill/>
                        </a:ln>
                        <a:solidFill>
                          <a:srgbClr val="003E7E"/>
                        </a:solidFill>
                        <a:latin typeface="Poppins" panose="00000500000000000000" pitchFamily="2" charset="0"/>
                        <a:ea typeface="+mn-ea"/>
                        <a:cs typeface="Poppins" panose="00000500000000000000" pitchFamily="2" charset="0"/>
                      </a:endParaRPr>
                    </a:p>
                    <a:p>
                      <a:pPr marL="0" lvl="0" algn="l" defTabSz="914400" rtl="0" eaLnBrk="1" latinLnBrk="0" hangingPunct="1">
                        <a:lnSpc>
                          <a:spcPct val="100000"/>
                        </a:lnSpc>
                        <a:spcAft>
                          <a:spcPts val="0"/>
                        </a:spcAft>
                      </a:pPr>
                      <a:r>
                        <a:rPr lang="en-US" sz="1800" kern="1200" dirty="0">
                          <a:ln>
                            <a:noFill/>
                          </a:ln>
                          <a:solidFill>
                            <a:srgbClr val="003E7E"/>
                          </a:solidFill>
                          <a:latin typeface="Poppins" panose="00000500000000000000" pitchFamily="2" charset="0"/>
                          <a:ea typeface="+mn-ea"/>
                          <a:cs typeface="Poppins" panose="00000500000000000000" pitchFamily="2" charset="0"/>
                        </a:rPr>
                        <a:t>Official HS Transcript (not official until after graduation)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ln>
                          <a:noFill/>
                        </a:ln>
                        <a:solidFill>
                          <a:srgbClr val="003E7E"/>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ln>
                            <a:noFill/>
                          </a:ln>
                          <a:solidFill>
                            <a:srgbClr val="003E7E"/>
                          </a:solidFill>
                          <a:latin typeface="Poppins" panose="00000500000000000000" pitchFamily="2" charset="0"/>
                          <a:ea typeface="+mn-ea"/>
                          <a:cs typeface="Poppins" panose="00000500000000000000" pitchFamily="2" charset="0"/>
                        </a:rPr>
                        <a:t>Loan requirements for 1st time loan borrowers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ln>
                          <a:noFill/>
                        </a:ln>
                        <a:solidFill>
                          <a:srgbClr val="003E7E"/>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ln>
                            <a:noFill/>
                          </a:ln>
                          <a:solidFill>
                            <a:srgbClr val="003E7E"/>
                          </a:solidFill>
                          <a:latin typeface="Poppins" panose="00000500000000000000" pitchFamily="2" charset="0"/>
                          <a:ea typeface="+mn-ea"/>
                          <a:cs typeface="Poppins" panose="00000500000000000000" pitchFamily="2" charset="0"/>
                        </a:rPr>
                        <a:t>Verification – may require signed copy of 2024 federal tax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ln>
                          <a:noFill/>
                        </a:ln>
                        <a:solidFill>
                          <a:srgbClr val="003E7E"/>
                        </a:solidFill>
                        <a:latin typeface="Poppins" panose="00000500000000000000" pitchFamily="2" charset="0"/>
                        <a:ea typeface="+mn-ea"/>
                        <a:cs typeface="Poppins" panose="00000500000000000000" pitchFamily="2" charset="0"/>
                      </a:endParaRPr>
                    </a:p>
                    <a:p>
                      <a:pPr marL="0" lvl="0" algn="l" defTabSz="914400" rtl="0" eaLnBrk="1" latinLnBrk="0" hangingPunct="1">
                        <a:lnSpc>
                          <a:spcPct val="100000"/>
                        </a:lnSpc>
                        <a:spcAft>
                          <a:spcPts val="0"/>
                        </a:spcAft>
                      </a:pPr>
                      <a:endParaRPr lang="en-US" sz="1800" kern="1200" dirty="0">
                        <a:ln>
                          <a:noFill/>
                        </a:ln>
                        <a:solidFill>
                          <a:srgbClr val="003E7E"/>
                        </a:solidFill>
                        <a:latin typeface="Poppins" panose="00000500000000000000" pitchFamily="2" charset="0"/>
                        <a:ea typeface="+mn-ea"/>
                        <a:cs typeface="Poppins" panose="00000500000000000000" pitchFamily="2" charset="0"/>
                      </a:endParaRPr>
                    </a:p>
                  </a:txBody>
                  <a:tcPr>
                    <a:lnT w="12700" cap="flat" cmpd="sng" algn="ctr">
                      <a:solidFill>
                        <a:srgbClr val="FFC000"/>
                      </a:solidFill>
                      <a:prstDash val="solid"/>
                      <a:round/>
                      <a:headEnd type="none" w="med" len="med"/>
                      <a:tailEnd type="none" w="med" len="med"/>
                    </a:lnT>
                  </a:tcPr>
                </a:tc>
                <a:extLst>
                  <a:ext uri="{0D108BD9-81ED-4DB2-BD59-A6C34878D82A}">
                    <a16:rowId xmlns:a16="http://schemas.microsoft.com/office/drawing/2014/main" val="4071397729"/>
                  </a:ext>
                </a:extLst>
              </a:tr>
            </a:tbl>
          </a:graphicData>
        </a:graphic>
      </p:graphicFrame>
    </p:spTree>
    <p:extLst>
      <p:ext uri="{BB962C8B-B14F-4D97-AF65-F5344CB8AC3E}">
        <p14:creationId xmlns:p14="http://schemas.microsoft.com/office/powerpoint/2010/main" val="3145948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81D8-5C31-7245-541D-53FD836CD4EA}"/>
              </a:ext>
            </a:extLst>
          </p:cNvPr>
          <p:cNvSpPr>
            <a:spLocks noGrp="1"/>
          </p:cNvSpPr>
          <p:nvPr>
            <p:ph type="title"/>
          </p:nvPr>
        </p:nvSpPr>
        <p:spPr>
          <a:xfrm>
            <a:off x="1853739" y="694905"/>
            <a:ext cx="9733656" cy="914400"/>
          </a:xfrm>
        </p:spPr>
        <p:txBody>
          <a:bodyPr anchor="ctr">
            <a:normAutofit/>
          </a:bodyPr>
          <a:lstStyle/>
          <a:p>
            <a:r>
              <a:rPr lang="en-US" dirty="0"/>
              <a:t>Other Types of Assistance</a:t>
            </a:r>
          </a:p>
        </p:txBody>
      </p:sp>
      <p:graphicFrame>
        <p:nvGraphicFramePr>
          <p:cNvPr id="5" name="Chart Placeholder 2">
            <a:extLst>
              <a:ext uri="{FF2B5EF4-FFF2-40B4-BE49-F238E27FC236}">
                <a16:creationId xmlns:a16="http://schemas.microsoft.com/office/drawing/2014/main" id="{70C85171-95E6-F4F1-36F3-454DF7CF8B52}"/>
              </a:ext>
            </a:extLst>
          </p:cNvPr>
          <p:cNvGraphicFramePr/>
          <p:nvPr>
            <p:extLst>
              <p:ext uri="{D42A27DB-BD31-4B8C-83A1-F6EECF244321}">
                <p14:modId xmlns:p14="http://schemas.microsoft.com/office/powerpoint/2010/main" val="385068787"/>
              </p:ext>
            </p:extLst>
          </p:nvPr>
        </p:nvGraphicFramePr>
        <p:xfrm>
          <a:off x="832869" y="1609305"/>
          <a:ext cx="10868826" cy="433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88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6CEA-2642-71DD-529A-E6C61CEA1E93}"/>
              </a:ext>
            </a:extLst>
          </p:cNvPr>
          <p:cNvSpPr>
            <a:spLocks noGrp="1"/>
          </p:cNvSpPr>
          <p:nvPr>
            <p:ph type="title"/>
          </p:nvPr>
        </p:nvSpPr>
        <p:spPr/>
        <p:txBody>
          <a:bodyPr anchor="ctr">
            <a:normAutofit/>
          </a:bodyPr>
          <a:lstStyle/>
          <a:p>
            <a:r>
              <a:rPr lang="en-US" dirty="0"/>
              <a:t>FERPA Release</a:t>
            </a:r>
          </a:p>
        </p:txBody>
      </p:sp>
      <p:sp>
        <p:nvSpPr>
          <p:cNvPr id="3" name="Chart Placeholder 2">
            <a:extLst>
              <a:ext uri="{FF2B5EF4-FFF2-40B4-BE49-F238E27FC236}">
                <a16:creationId xmlns:a16="http://schemas.microsoft.com/office/drawing/2014/main" id="{7A6BC3EB-E3BE-82B4-2DC2-2BD434BAC0B6}"/>
              </a:ext>
            </a:extLst>
          </p:cNvPr>
          <p:cNvSpPr>
            <a:spLocks noGrp="1"/>
          </p:cNvSpPr>
          <p:nvPr>
            <p:ph type="chart" sz="quarter" idx="13"/>
          </p:nvPr>
        </p:nvSpPr>
        <p:spPr/>
        <p:txBody>
          <a:bodyPr/>
          <a:lstStyle/>
          <a:p>
            <a:pPr marL="0" indent="0">
              <a:spcBef>
                <a:spcPts val="0"/>
              </a:spcBef>
              <a:spcAft>
                <a:spcPts val="1800"/>
              </a:spcAft>
              <a:buNone/>
            </a:pPr>
            <a:r>
              <a:rPr lang="en-US" sz="2000" b="1" dirty="0">
                <a:solidFill>
                  <a:srgbClr val="003E7E"/>
                </a:solidFill>
                <a:latin typeface="Poppins" panose="00000500000000000000" pitchFamily="2" charset="0"/>
                <a:cs typeface="Poppins" panose="00000500000000000000" pitchFamily="2" charset="0"/>
              </a:rPr>
              <a:t>Family Education Rights and Privacy Act (FERPA)</a:t>
            </a:r>
          </a:p>
          <a:p>
            <a:pPr marL="285750" indent="-285750">
              <a:spcBef>
                <a:spcPts val="0"/>
              </a:spcBef>
              <a:spcAft>
                <a:spcPts val="1800"/>
              </a:spcAft>
              <a:buFont typeface="Arial" panose="020B0604020202020204" pitchFamily="34" charset="0"/>
              <a:buChar char="•"/>
            </a:pPr>
            <a:r>
              <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rPr>
              <a:t>Applies to “an educational agency or institution to which funds have been made available under any program administered by the Secretary (of education)”.</a:t>
            </a:r>
          </a:p>
          <a:p>
            <a:pPr marL="285750" indent="-285750">
              <a:spcBef>
                <a:spcPts val="0"/>
              </a:spcBef>
              <a:spcAft>
                <a:spcPts val="1800"/>
              </a:spcAft>
              <a:buFont typeface="Arial" panose="020B0604020202020204" pitchFamily="34" charset="0"/>
              <a:buChar char="•"/>
            </a:pPr>
            <a:r>
              <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rPr>
              <a:t>When a student reaches 18 years of age or attends an institution of postsecondary education at any age, the student becomes an “eligible student,” and all rights under FERPA transfer from the parent to the student.</a:t>
            </a:r>
          </a:p>
          <a:p>
            <a:pPr marL="285750" indent="-285750">
              <a:spcBef>
                <a:spcPts val="0"/>
              </a:spcBef>
              <a:spcAft>
                <a:spcPts val="1800"/>
              </a:spcAft>
              <a:buFont typeface="Arial" panose="020B0604020202020204" pitchFamily="34" charset="0"/>
              <a:buChar char="•"/>
            </a:pPr>
            <a:r>
              <a:rPr lang="en-US" sz="1800" dirty="0">
                <a:solidFill>
                  <a:srgbClr val="003E7E"/>
                </a:solidFill>
                <a:latin typeface="Poppins" panose="00000500000000000000" pitchFamily="2" charset="0"/>
                <a:ea typeface="Source Sans Pro" panose="020B0503030403020204" pitchFamily="34" charset="0"/>
                <a:cs typeface="Poppins" panose="00000500000000000000" pitchFamily="2" charset="0"/>
              </a:rPr>
              <a:t>Students must show photo ID at most offices on campus to receive any personal information.</a:t>
            </a:r>
          </a:p>
          <a:p>
            <a:pPr marL="285750" indent="-285750">
              <a:spcBef>
                <a:spcPts val="0"/>
              </a:spcBef>
              <a:spcAft>
                <a:spcPts val="1800"/>
              </a:spcAft>
              <a:buFont typeface="Arial" panose="020B0604020202020204" pitchFamily="34" charset="0"/>
              <a:buChar char="•"/>
            </a:pPr>
            <a:r>
              <a:rPr lang="en-US" sz="1800" u="sng" dirty="0">
                <a:solidFill>
                  <a:srgbClr val="003E7E"/>
                </a:solidFill>
                <a:latin typeface="Poppins" panose="00000500000000000000" pitchFamily="2" charset="0"/>
                <a:ea typeface="Source Sans Pro" panose="020B0503030403020204" pitchFamily="34" charset="0"/>
                <a:cs typeface="Poppins" panose="00000500000000000000" pitchFamily="2" charset="0"/>
              </a:rPr>
              <a:t>Contact school for how to complete a FERPA release.</a:t>
            </a:r>
          </a:p>
          <a:p>
            <a:endParaRPr lang="en-US" sz="18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7021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50B03F-44DA-0D2E-1763-8D0F03648806}"/>
              </a:ext>
            </a:extLst>
          </p:cNvPr>
          <p:cNvSpPr>
            <a:spLocks noGrp="1"/>
          </p:cNvSpPr>
          <p:nvPr>
            <p:ph type="title"/>
          </p:nvPr>
        </p:nvSpPr>
        <p:spPr>
          <a:xfrm>
            <a:off x="311285" y="1726659"/>
            <a:ext cx="9577278" cy="3404681"/>
          </a:xfrm>
        </p:spPr>
        <p:txBody>
          <a:bodyPr>
            <a:noAutofit/>
          </a:bodyPr>
          <a:lstStyle/>
          <a:p>
            <a:r>
              <a:rPr lang="en-US" dirty="0">
                <a:solidFill>
                  <a:srgbClr val="003E7E"/>
                </a:solidFill>
                <a:latin typeface="Poppins" panose="00000500000000000000" pitchFamily="2" charset="0"/>
                <a:cs typeface="Poppins" panose="00000500000000000000" pitchFamily="2" charset="0"/>
              </a:rPr>
              <a:t>Questions?</a:t>
            </a:r>
            <a:br>
              <a:rPr lang="en-US" dirty="0">
                <a:solidFill>
                  <a:srgbClr val="003E7E"/>
                </a:solidFill>
                <a:latin typeface="Poppins" panose="00000500000000000000" pitchFamily="2" charset="0"/>
                <a:cs typeface="Poppins" panose="00000500000000000000" pitchFamily="2" charset="0"/>
              </a:rPr>
            </a:br>
            <a:br>
              <a:rPr lang="en-US" dirty="0">
                <a:solidFill>
                  <a:srgbClr val="003E7E"/>
                </a:solidFill>
                <a:latin typeface="Poppins" panose="00000500000000000000" pitchFamily="2" charset="0"/>
                <a:cs typeface="Poppins" panose="00000500000000000000" pitchFamily="2" charset="0"/>
              </a:rPr>
            </a:br>
            <a:r>
              <a:rPr lang="en-US" dirty="0">
                <a:solidFill>
                  <a:srgbClr val="003E7E"/>
                </a:solidFill>
                <a:latin typeface="Poppins" panose="00000500000000000000" pitchFamily="2" charset="0"/>
                <a:cs typeface="Poppins" panose="00000500000000000000" pitchFamily="2" charset="0"/>
              </a:rPr>
              <a:t>Thank you for </a:t>
            </a:r>
            <a:br>
              <a:rPr lang="en-US" dirty="0">
                <a:solidFill>
                  <a:srgbClr val="003E7E"/>
                </a:solidFill>
                <a:latin typeface="Poppins" panose="00000500000000000000" pitchFamily="2" charset="0"/>
                <a:cs typeface="Poppins" panose="00000500000000000000" pitchFamily="2" charset="0"/>
              </a:rPr>
            </a:br>
            <a:r>
              <a:rPr lang="en-US" dirty="0">
                <a:solidFill>
                  <a:srgbClr val="003E7E"/>
                </a:solidFill>
                <a:latin typeface="Poppins" panose="00000500000000000000" pitchFamily="2" charset="0"/>
                <a:cs typeface="Poppins" panose="00000500000000000000" pitchFamily="2" charset="0"/>
              </a:rPr>
              <a:t>your time!!</a:t>
            </a:r>
            <a:br>
              <a:rPr lang="en-US" sz="5000" b="0" dirty="0">
                <a:solidFill>
                  <a:srgbClr val="003E7E"/>
                </a:solidFill>
              </a:rPr>
            </a:br>
            <a:endParaRPr lang="en-US" sz="5000" b="0" dirty="0">
              <a:solidFill>
                <a:srgbClr val="003E7E"/>
              </a:solidFill>
            </a:endParaRPr>
          </a:p>
        </p:txBody>
      </p:sp>
    </p:spTree>
    <p:extLst>
      <p:ext uri="{BB962C8B-B14F-4D97-AF65-F5344CB8AC3E}">
        <p14:creationId xmlns:p14="http://schemas.microsoft.com/office/powerpoint/2010/main" val="2242262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973C6-8C05-1623-F2B9-E91A62146036}"/>
              </a:ext>
            </a:extLst>
          </p:cNvPr>
          <p:cNvSpPr>
            <a:spLocks noGrp="1"/>
          </p:cNvSpPr>
          <p:nvPr>
            <p:ph type="ctrTitle"/>
          </p:nvPr>
        </p:nvSpPr>
        <p:spPr>
          <a:xfrm>
            <a:off x="1466433" y="2002536"/>
            <a:ext cx="9259134" cy="2852928"/>
          </a:xfrm>
        </p:spPr>
        <p:txBody>
          <a:bodyPr>
            <a:normAutofit/>
          </a:bodyPr>
          <a:lstStyle/>
          <a:p>
            <a:r>
              <a:rPr lang="en-US" dirty="0"/>
              <a:t>FREE Application for Federal Student Aid (FAFSA)</a:t>
            </a:r>
          </a:p>
        </p:txBody>
      </p:sp>
    </p:spTree>
    <p:extLst>
      <p:ext uri="{BB962C8B-B14F-4D97-AF65-F5344CB8AC3E}">
        <p14:creationId xmlns:p14="http://schemas.microsoft.com/office/powerpoint/2010/main" val="199610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8C33F-E380-46FD-2347-C32F0A36DCD8}"/>
              </a:ext>
            </a:extLst>
          </p:cNvPr>
          <p:cNvSpPr/>
          <p:nvPr/>
        </p:nvSpPr>
        <p:spPr>
          <a:xfrm>
            <a:off x="3838576" y="2247901"/>
            <a:ext cx="8353424" cy="461010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art Placeholder 15">
            <a:extLst>
              <a:ext uri="{FF2B5EF4-FFF2-40B4-BE49-F238E27FC236}">
                <a16:creationId xmlns:a16="http://schemas.microsoft.com/office/drawing/2014/main" id="{E1B19EC9-1D25-DA13-637B-483E8449754C}"/>
              </a:ext>
            </a:extLst>
          </p:cNvPr>
          <p:cNvSpPr>
            <a:spLocks noGrp="1"/>
          </p:cNvSpPr>
          <p:nvPr>
            <p:ph idx="1"/>
          </p:nvPr>
        </p:nvSpPr>
        <p:spPr>
          <a:xfrm>
            <a:off x="6203384" y="425666"/>
            <a:ext cx="5766816" cy="6432334"/>
          </a:xfrm>
        </p:spPr>
        <p:txBody>
          <a:bodyPr/>
          <a:lstStyle/>
          <a:p>
            <a:pPr marL="0" indent="0">
              <a:buNone/>
            </a:pPr>
            <a:r>
              <a:rPr lang="en-US" sz="2600" b="1" dirty="0">
                <a:solidFill>
                  <a:srgbClr val="003E7E"/>
                </a:solidFill>
                <a:latin typeface="Poppins" panose="00000500000000000000" pitchFamily="2" charset="0"/>
                <a:cs typeface="Poppins" panose="00000500000000000000" pitchFamily="2" charset="0"/>
              </a:rPr>
              <a:t>2026-2027 Aid Year</a:t>
            </a:r>
          </a:p>
          <a:p>
            <a:r>
              <a:rPr lang="en-US" sz="1800" dirty="0">
                <a:solidFill>
                  <a:srgbClr val="003E7E"/>
                </a:solidFill>
                <a:latin typeface="Poppins" panose="00000500000000000000" pitchFamily="2" charset="0"/>
                <a:cs typeface="Poppins" panose="00000500000000000000" pitchFamily="2" charset="0"/>
              </a:rPr>
              <a:t>Application available October 1</a:t>
            </a:r>
          </a:p>
          <a:p>
            <a:r>
              <a:rPr lang="en-US" sz="1800" dirty="0">
                <a:solidFill>
                  <a:srgbClr val="003E7E"/>
                </a:solidFill>
                <a:latin typeface="Poppins" panose="00000500000000000000" pitchFamily="2" charset="0"/>
                <a:cs typeface="Poppins" panose="00000500000000000000" pitchFamily="2" charset="0"/>
              </a:rPr>
              <a:t>Use 2024 tax information</a:t>
            </a:r>
          </a:p>
          <a:p>
            <a:r>
              <a:rPr lang="en-US" sz="1800" dirty="0">
                <a:solidFill>
                  <a:srgbClr val="003E7E"/>
                </a:solidFill>
                <a:latin typeface="Poppins" panose="00000500000000000000" pitchFamily="2" charset="0"/>
                <a:cs typeface="Poppins" panose="00000500000000000000" pitchFamily="2" charset="0"/>
              </a:rPr>
              <a:t>Terms of eligibility include: Summer 2026, Fall 2026, and Spring 2027</a:t>
            </a:r>
          </a:p>
          <a:p>
            <a:pPr marL="0" indent="0">
              <a:buNone/>
            </a:pPr>
            <a:endParaRPr lang="en-US" sz="1800" dirty="0">
              <a:solidFill>
                <a:srgbClr val="003E7E"/>
              </a:solidFill>
              <a:latin typeface="Poppins" panose="00000500000000000000" pitchFamily="2" charset="0"/>
              <a:cs typeface="Poppins" panose="00000500000000000000" pitchFamily="2" charset="0"/>
            </a:endParaRPr>
          </a:p>
          <a:p>
            <a:pPr marL="0" indent="0">
              <a:buNone/>
            </a:pPr>
            <a:r>
              <a:rPr lang="en-US" sz="2600" b="1" dirty="0">
                <a:solidFill>
                  <a:srgbClr val="003E7E"/>
                </a:solidFill>
                <a:latin typeface="Poppins" panose="00000500000000000000" pitchFamily="2" charset="0"/>
                <a:cs typeface="Poppins" panose="00000500000000000000" pitchFamily="2" charset="0"/>
              </a:rPr>
              <a:t>FSA ID</a:t>
            </a:r>
          </a:p>
          <a:p>
            <a:r>
              <a:rPr lang="en-US" sz="1800" dirty="0">
                <a:solidFill>
                  <a:srgbClr val="003E7E"/>
                </a:solidFill>
                <a:latin typeface="Poppins" panose="00000500000000000000" pitchFamily="2" charset="0"/>
                <a:cs typeface="Poppins" panose="00000500000000000000" pitchFamily="2" charset="0"/>
              </a:rPr>
              <a:t>All </a:t>
            </a:r>
            <a:r>
              <a:rPr lang="en-US" sz="1800" u="sng" dirty="0">
                <a:solidFill>
                  <a:srgbClr val="003E7E"/>
                </a:solidFill>
                <a:latin typeface="Poppins" panose="00000500000000000000" pitchFamily="2" charset="0"/>
                <a:cs typeface="Poppins" panose="00000500000000000000" pitchFamily="2" charset="0"/>
              </a:rPr>
              <a:t>contributors </a:t>
            </a:r>
            <a:r>
              <a:rPr lang="en-US" sz="1800" dirty="0">
                <a:solidFill>
                  <a:srgbClr val="003E7E"/>
                </a:solidFill>
                <a:latin typeface="Poppins" panose="00000500000000000000" pitchFamily="2" charset="0"/>
                <a:cs typeface="Poppins" panose="00000500000000000000" pitchFamily="2" charset="0"/>
              </a:rPr>
              <a:t>will need their own FSA ID         (parent(s) and student)</a:t>
            </a:r>
          </a:p>
          <a:p>
            <a:r>
              <a:rPr lang="en-US" sz="1800" dirty="0">
                <a:solidFill>
                  <a:srgbClr val="003E7E"/>
                </a:solidFill>
                <a:latin typeface="Poppins" panose="00000500000000000000" pitchFamily="2" charset="0"/>
                <a:cs typeface="Poppins" panose="00000500000000000000" pitchFamily="2" charset="0"/>
              </a:rPr>
              <a:t>Username and password created by contributor</a:t>
            </a:r>
          </a:p>
          <a:p>
            <a:r>
              <a:rPr lang="en-US" sz="1800" dirty="0">
                <a:solidFill>
                  <a:srgbClr val="003E7E"/>
                </a:solidFill>
                <a:latin typeface="Poppins" panose="00000500000000000000" pitchFamily="2" charset="0"/>
                <a:cs typeface="Poppins" panose="00000500000000000000" pitchFamily="2" charset="0"/>
              </a:rPr>
              <a:t>Used to access and sign Federal Student Aid forms: FAFSA, Master Promissory Note, Parent PLUS Loan, </a:t>
            </a:r>
            <a:r>
              <a:rPr lang="en-US" sz="1800" dirty="0" err="1">
                <a:solidFill>
                  <a:srgbClr val="003E7E"/>
                </a:solidFill>
                <a:latin typeface="Poppins" panose="00000500000000000000" pitchFamily="2" charset="0"/>
                <a:cs typeface="Poppins" panose="00000500000000000000" pitchFamily="2" charset="0"/>
              </a:rPr>
              <a:t>etc</a:t>
            </a:r>
            <a:endParaRPr lang="en-US" sz="1800" dirty="0">
              <a:solidFill>
                <a:srgbClr val="003E7E"/>
              </a:solidFill>
              <a:latin typeface="Poppins" panose="00000500000000000000" pitchFamily="2" charset="0"/>
              <a:cs typeface="Poppins" panose="00000500000000000000" pitchFamily="2" charset="0"/>
            </a:endParaRPr>
          </a:p>
          <a:p>
            <a:pPr marL="0" indent="0">
              <a:buNone/>
            </a:pPr>
            <a:endParaRPr lang="en-US" sz="1800" b="1" dirty="0">
              <a:solidFill>
                <a:srgbClr val="003E7E"/>
              </a:solidFill>
              <a:latin typeface="Poppins" panose="00000500000000000000" pitchFamily="2" charset="0"/>
              <a:cs typeface="Poppins" panose="00000500000000000000" pitchFamily="2" charset="0"/>
            </a:endParaRPr>
          </a:p>
          <a:p>
            <a:pPr marL="0" indent="0">
              <a:buNone/>
            </a:pPr>
            <a:r>
              <a:rPr lang="en-US" sz="1800" b="1" dirty="0">
                <a:solidFill>
                  <a:srgbClr val="003E7E"/>
                </a:solidFill>
                <a:latin typeface="Poppins" panose="00000500000000000000" pitchFamily="2" charset="0"/>
                <a:cs typeface="Poppins" panose="00000500000000000000" pitchFamily="2" charset="0"/>
              </a:rPr>
              <a:t>** Schools receive student’s FAFSA results approximately 3-5 business days after student submits to the U. S. Department of Education. **</a:t>
            </a:r>
            <a:endParaRPr lang="en-US" sz="1800" dirty="0">
              <a:solidFill>
                <a:srgbClr val="003E7E"/>
              </a:solidFill>
              <a:latin typeface="Poppins" panose="00000500000000000000" pitchFamily="2" charset="0"/>
              <a:cs typeface="Poppins" panose="00000500000000000000" pitchFamily="2" charset="0"/>
            </a:endParaRPr>
          </a:p>
          <a:p>
            <a:endParaRPr lang="en-US" sz="800" dirty="0">
              <a:latin typeface="Poppins" panose="00000500000000000000" pitchFamily="2" charset="0"/>
              <a:cs typeface="Poppins" panose="00000500000000000000" pitchFamily="2" charset="0"/>
            </a:endParaRPr>
          </a:p>
          <a:p>
            <a:pPr marL="0" indent="0">
              <a:buNone/>
            </a:pPr>
            <a:endParaRPr lang="en-US" sz="2400" dirty="0">
              <a:latin typeface="Poppins" panose="00000500000000000000" pitchFamily="2" charset="0"/>
              <a:cs typeface="Poppins" panose="00000500000000000000" pitchFamily="2" charset="0"/>
            </a:endParaRPr>
          </a:p>
        </p:txBody>
      </p:sp>
      <p:sp>
        <p:nvSpPr>
          <p:cNvPr id="15" name="Title 14">
            <a:extLst>
              <a:ext uri="{FF2B5EF4-FFF2-40B4-BE49-F238E27FC236}">
                <a16:creationId xmlns:a16="http://schemas.microsoft.com/office/drawing/2014/main" id="{47E9C2FF-B8E1-47A2-3DB7-6B445E6EEB7C}"/>
              </a:ext>
            </a:extLst>
          </p:cNvPr>
          <p:cNvSpPr>
            <a:spLocks noGrp="1"/>
          </p:cNvSpPr>
          <p:nvPr>
            <p:ph type="title"/>
          </p:nvPr>
        </p:nvSpPr>
        <p:spPr>
          <a:xfrm>
            <a:off x="485776" y="996696"/>
            <a:ext cx="5248216" cy="3941064"/>
          </a:xfrm>
        </p:spPr>
        <p:txBody>
          <a:bodyPr>
            <a:normAutofit/>
          </a:bodyPr>
          <a:lstStyle/>
          <a:p>
            <a:pPr algn="ctr">
              <a:spcAft>
                <a:spcPts val="600"/>
              </a:spcAft>
            </a:pPr>
            <a:r>
              <a:rPr lang="en-US" sz="4500" dirty="0">
                <a:ln w="9525">
                  <a:noFill/>
                </a:ln>
                <a:solidFill>
                  <a:schemeClr val="accent1"/>
                </a:solidFill>
              </a:rPr>
              <a:t>Complete FAFSA Each Year!</a:t>
            </a:r>
            <a:br>
              <a:rPr lang="en-US" dirty="0">
                <a:solidFill>
                  <a:srgbClr val="102B5F"/>
                </a:solidFill>
              </a:rPr>
            </a:br>
            <a:br>
              <a:rPr lang="en-US" sz="1000" dirty="0">
                <a:solidFill>
                  <a:srgbClr val="102B5F"/>
                </a:solidFill>
              </a:rPr>
            </a:br>
            <a:r>
              <a:rPr lang="en-US" sz="2400" dirty="0">
                <a:solidFill>
                  <a:srgbClr val="102B5F"/>
                </a:solidFill>
                <a:hlinkClick r:id="rId3"/>
              </a:rPr>
              <a:t>www.studentaid.gov/FAFSA</a:t>
            </a:r>
            <a:r>
              <a:rPr lang="en-US" sz="2400" dirty="0">
                <a:solidFill>
                  <a:srgbClr val="102B5F"/>
                </a:solidFill>
              </a:rPr>
              <a:t> </a:t>
            </a:r>
          </a:p>
        </p:txBody>
      </p:sp>
    </p:spTree>
    <p:extLst>
      <p:ext uri="{BB962C8B-B14F-4D97-AF65-F5344CB8AC3E}">
        <p14:creationId xmlns:p14="http://schemas.microsoft.com/office/powerpoint/2010/main" val="60874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48EFCB-6128-5A88-33AB-A98568FF50EA}"/>
              </a:ext>
            </a:extLst>
          </p:cNvPr>
          <p:cNvSpPr>
            <a:spLocks noGrp="1"/>
          </p:cNvSpPr>
          <p:nvPr>
            <p:ph type="title"/>
          </p:nvPr>
        </p:nvSpPr>
        <p:spPr/>
        <p:txBody>
          <a:bodyPr/>
          <a:lstStyle/>
          <a:p>
            <a:r>
              <a:rPr lang="en-US" dirty="0"/>
              <a:t>FAFSA Landing Page</a:t>
            </a:r>
          </a:p>
        </p:txBody>
      </p:sp>
      <p:pic>
        <p:nvPicPr>
          <p:cNvPr id="3" name="Picture 2" descr="Screenshot of the FAFSA landing page. Buttons display the option to “Start New Form,” “Edit Existing Forms,” or “Accept an Invitation.” ">
            <a:extLst>
              <a:ext uri="{FF2B5EF4-FFF2-40B4-BE49-F238E27FC236}">
                <a16:creationId xmlns:a16="http://schemas.microsoft.com/office/drawing/2014/main" id="{D78D5915-BBC1-5A99-C855-243D75546586}"/>
              </a:ext>
            </a:extLst>
          </p:cNvPr>
          <p:cNvPicPr>
            <a:picLocks noChangeAspect="1"/>
          </p:cNvPicPr>
          <p:nvPr/>
        </p:nvPicPr>
        <p:blipFill>
          <a:blip r:embed="rId2"/>
          <a:srcRect r="488" b="22313"/>
          <a:stretch>
            <a:fillRect/>
          </a:stretch>
        </p:blipFill>
        <p:spPr>
          <a:xfrm>
            <a:off x="1849569" y="1519922"/>
            <a:ext cx="8673966" cy="4805275"/>
          </a:xfrm>
          <a:prstGeom prst="rect">
            <a:avLst/>
          </a:prstGeom>
          <a:ln>
            <a:noFill/>
          </a:ln>
        </p:spPr>
      </p:pic>
    </p:spTree>
    <p:extLst>
      <p:ext uri="{BB962C8B-B14F-4D97-AF65-F5344CB8AC3E}">
        <p14:creationId xmlns:p14="http://schemas.microsoft.com/office/powerpoint/2010/main" val="103066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2AE07D-1114-0B47-FE9F-1EF0ABBED55C}"/>
              </a:ext>
            </a:extLst>
          </p:cNvPr>
          <p:cNvSpPr>
            <a:spLocks noGrp="1"/>
          </p:cNvSpPr>
          <p:nvPr>
            <p:ph type="title"/>
          </p:nvPr>
        </p:nvSpPr>
        <p:spPr/>
        <p:txBody>
          <a:bodyPr/>
          <a:lstStyle/>
          <a:p>
            <a:r>
              <a:rPr lang="en-US" dirty="0"/>
              <a:t>FAFSA Sections</a:t>
            </a:r>
          </a:p>
        </p:txBody>
      </p:sp>
      <p:sp>
        <p:nvSpPr>
          <p:cNvPr id="7" name="Chart Placeholder 6">
            <a:extLst>
              <a:ext uri="{FF2B5EF4-FFF2-40B4-BE49-F238E27FC236}">
                <a16:creationId xmlns:a16="http://schemas.microsoft.com/office/drawing/2014/main" id="{5BCC9317-D2F6-2EC0-66A5-9D681ABF8F7D}"/>
              </a:ext>
            </a:extLst>
          </p:cNvPr>
          <p:cNvSpPr>
            <a:spLocks noGrp="1"/>
          </p:cNvSpPr>
          <p:nvPr>
            <p:ph type="chart" sz="quarter" idx="13"/>
          </p:nvPr>
        </p:nvSpPr>
        <p:spPr>
          <a:xfrm>
            <a:off x="1849570" y="1767733"/>
            <a:ext cx="9405328" cy="4028396"/>
          </a:xfrm>
        </p:spPr>
        <p:txBody>
          <a:bodyPr/>
          <a:lstStyle/>
          <a:p>
            <a:pPr marL="0" indent="0" algn="ctr">
              <a:buNone/>
            </a:pPr>
            <a:r>
              <a:rPr lang="en-US" sz="1800" b="1" dirty="0"/>
              <a:t>Both student and parent(s) will have a series of ‘Onboarding’ pages and will be required to acknowledge their ‘Consent’ for the FAFSA to retrieve their IRS data. </a:t>
            </a:r>
          </a:p>
        </p:txBody>
      </p:sp>
      <p:sp>
        <p:nvSpPr>
          <p:cNvPr id="9" name="TextBox 8">
            <a:extLst>
              <a:ext uri="{FF2B5EF4-FFF2-40B4-BE49-F238E27FC236}">
                <a16:creationId xmlns:a16="http://schemas.microsoft.com/office/drawing/2014/main" id="{D1BB147D-F55F-E2F9-72AD-60976993E8C7}"/>
              </a:ext>
            </a:extLst>
          </p:cNvPr>
          <p:cNvSpPr txBox="1"/>
          <p:nvPr/>
        </p:nvSpPr>
        <p:spPr>
          <a:xfrm>
            <a:off x="1984445" y="2432340"/>
            <a:ext cx="4492555" cy="523220"/>
          </a:xfrm>
          <a:prstGeom prst="rect">
            <a:avLst/>
          </a:prstGeom>
          <a:solidFill>
            <a:srgbClr val="FFD200"/>
          </a:solidFill>
        </p:spPr>
        <p:txBody>
          <a:bodyPr wrap="square" rtlCol="0">
            <a:spAutoFit/>
          </a:bodyPr>
          <a:lstStyle/>
          <a:p>
            <a:pPr algn="ctr"/>
            <a:r>
              <a:rPr lang="en-US" sz="2800" b="1" dirty="0">
                <a:solidFill>
                  <a:srgbClr val="003E7E"/>
                </a:solidFill>
                <a:latin typeface="Poppins" panose="00000500000000000000" pitchFamily="2" charset="0"/>
                <a:cs typeface="Poppins" panose="00000500000000000000" pitchFamily="2" charset="0"/>
              </a:rPr>
              <a:t>Student</a:t>
            </a:r>
          </a:p>
        </p:txBody>
      </p:sp>
      <p:sp>
        <p:nvSpPr>
          <p:cNvPr id="13" name="TextBox 12">
            <a:extLst>
              <a:ext uri="{FF2B5EF4-FFF2-40B4-BE49-F238E27FC236}">
                <a16:creationId xmlns:a16="http://schemas.microsoft.com/office/drawing/2014/main" id="{BDB47CD0-4BD3-5D79-614E-5EB095A98032}"/>
              </a:ext>
            </a:extLst>
          </p:cNvPr>
          <p:cNvSpPr txBox="1"/>
          <p:nvPr/>
        </p:nvSpPr>
        <p:spPr>
          <a:xfrm>
            <a:off x="1984444" y="2955560"/>
            <a:ext cx="4492556" cy="3024931"/>
          </a:xfrm>
          <a:prstGeom prst="rect">
            <a:avLst/>
          </a:prstGeom>
          <a:noFill/>
        </p:spPr>
        <p:txBody>
          <a:bodyPr wrap="square" rtlCol="0">
            <a:spAutoFit/>
          </a:bodyPr>
          <a:lstStyle/>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Personal Circumstances</a:t>
            </a:r>
          </a:p>
          <a:p>
            <a:pPr marL="685800" lvl="2" indent="-228600">
              <a:lnSpc>
                <a:spcPct val="90000"/>
              </a:lnSpc>
              <a:spcBef>
                <a:spcPts val="1000"/>
              </a:spcBef>
              <a:buClr>
                <a:schemeClr val="accent4"/>
              </a:buClr>
              <a:buFont typeface="Arial" panose="020B0604020202020204" pitchFamily="34" charset="0"/>
              <a:buChar char="•"/>
            </a:pPr>
            <a:r>
              <a:rPr lang="en-US" dirty="0">
                <a:solidFill>
                  <a:srgbClr val="003E7E"/>
                </a:solidFill>
                <a:latin typeface="Poppins" panose="00000500000000000000" pitchFamily="2" charset="0"/>
                <a:cs typeface="Poppins" panose="00000500000000000000" pitchFamily="2" charset="0"/>
              </a:rPr>
              <a:t>Determines the student’s dependency status</a:t>
            </a:r>
            <a:endParaRPr lang="en-US" sz="2000" dirty="0">
              <a:solidFill>
                <a:srgbClr val="003E7E"/>
              </a:solidFill>
              <a:latin typeface="Poppins" panose="00000500000000000000" pitchFamily="2" charset="0"/>
              <a:cs typeface="Poppins" panose="00000500000000000000" pitchFamily="2" charset="0"/>
            </a:endParaRP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Demographics</a:t>
            </a: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Financials</a:t>
            </a: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Colleges</a:t>
            </a: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Invites Parent</a:t>
            </a: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Signature</a:t>
            </a:r>
          </a:p>
        </p:txBody>
      </p:sp>
      <p:sp>
        <p:nvSpPr>
          <p:cNvPr id="14" name="TextBox 13">
            <a:extLst>
              <a:ext uri="{FF2B5EF4-FFF2-40B4-BE49-F238E27FC236}">
                <a16:creationId xmlns:a16="http://schemas.microsoft.com/office/drawing/2014/main" id="{EFECCAD8-ADA8-5757-B25F-09FB988D0B04}"/>
              </a:ext>
            </a:extLst>
          </p:cNvPr>
          <p:cNvSpPr txBox="1"/>
          <p:nvPr/>
        </p:nvSpPr>
        <p:spPr>
          <a:xfrm>
            <a:off x="6659881" y="2955560"/>
            <a:ext cx="4492548" cy="1182375"/>
          </a:xfrm>
          <a:prstGeom prst="rect">
            <a:avLst/>
          </a:prstGeom>
          <a:noFill/>
        </p:spPr>
        <p:txBody>
          <a:bodyPr wrap="square" rtlCol="0">
            <a:spAutoFit/>
          </a:bodyPr>
          <a:lstStyle/>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Demographics</a:t>
            </a: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Financials</a:t>
            </a:r>
          </a:p>
          <a:p>
            <a:pPr marL="228600" indent="-228600">
              <a:lnSpc>
                <a:spcPct val="90000"/>
              </a:lnSpc>
              <a:spcBef>
                <a:spcPts val="1000"/>
              </a:spcBef>
              <a:buClr>
                <a:schemeClr val="accent4"/>
              </a:buClr>
              <a:buFont typeface="Arial" panose="020B0604020202020204" pitchFamily="34" charset="0"/>
              <a:buChar char="•"/>
            </a:pPr>
            <a:r>
              <a:rPr lang="en-US" sz="2000" dirty="0">
                <a:solidFill>
                  <a:srgbClr val="003E7E"/>
                </a:solidFill>
                <a:latin typeface="Poppins" panose="00000500000000000000" pitchFamily="2" charset="0"/>
                <a:cs typeface="Poppins" panose="00000500000000000000" pitchFamily="2" charset="0"/>
              </a:rPr>
              <a:t>Signature</a:t>
            </a:r>
          </a:p>
        </p:txBody>
      </p:sp>
      <p:sp>
        <p:nvSpPr>
          <p:cNvPr id="15" name="TextBox 14">
            <a:extLst>
              <a:ext uri="{FF2B5EF4-FFF2-40B4-BE49-F238E27FC236}">
                <a16:creationId xmlns:a16="http://schemas.microsoft.com/office/drawing/2014/main" id="{4261751C-7603-FCB3-3ED0-D6538958EA28}"/>
              </a:ext>
            </a:extLst>
          </p:cNvPr>
          <p:cNvSpPr txBox="1"/>
          <p:nvPr/>
        </p:nvSpPr>
        <p:spPr>
          <a:xfrm>
            <a:off x="6659880" y="2434156"/>
            <a:ext cx="4492553" cy="523220"/>
          </a:xfrm>
          <a:prstGeom prst="rect">
            <a:avLst/>
          </a:prstGeom>
          <a:solidFill>
            <a:srgbClr val="FFD200"/>
          </a:solidFill>
        </p:spPr>
        <p:txBody>
          <a:bodyPr wrap="square" rtlCol="0">
            <a:spAutoFit/>
          </a:bodyPr>
          <a:lstStyle/>
          <a:p>
            <a:pPr algn="ctr"/>
            <a:r>
              <a:rPr lang="en-US" sz="2800" b="1" dirty="0">
                <a:solidFill>
                  <a:srgbClr val="003E7E"/>
                </a:solidFill>
                <a:latin typeface="Poppins" panose="00000500000000000000" pitchFamily="2" charset="0"/>
                <a:cs typeface="Poppins" panose="00000500000000000000" pitchFamily="2" charset="0"/>
              </a:rPr>
              <a:t>Parent(s)</a:t>
            </a:r>
          </a:p>
        </p:txBody>
      </p:sp>
      <p:cxnSp>
        <p:nvCxnSpPr>
          <p:cNvPr id="2" name="Straight Connector 1">
            <a:extLst>
              <a:ext uri="{FF2B5EF4-FFF2-40B4-BE49-F238E27FC236}">
                <a16:creationId xmlns:a16="http://schemas.microsoft.com/office/drawing/2014/main" id="{D55BAAC3-DE8A-5A2E-7DC0-C1D5199BBF35}"/>
              </a:ext>
            </a:extLst>
          </p:cNvPr>
          <p:cNvCxnSpPr>
            <a:cxnSpLocks/>
          </p:cNvCxnSpPr>
          <p:nvPr/>
        </p:nvCxnSpPr>
        <p:spPr>
          <a:xfrm>
            <a:off x="6568440" y="2511552"/>
            <a:ext cx="0" cy="3527298"/>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78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48EFCB-6128-5A88-33AB-A98568FF50EA}"/>
              </a:ext>
            </a:extLst>
          </p:cNvPr>
          <p:cNvSpPr>
            <a:spLocks noGrp="1"/>
          </p:cNvSpPr>
          <p:nvPr>
            <p:ph type="title"/>
          </p:nvPr>
        </p:nvSpPr>
        <p:spPr>
          <a:xfrm>
            <a:off x="515566" y="288657"/>
            <a:ext cx="5452973" cy="1004438"/>
          </a:xfrm>
        </p:spPr>
        <p:txBody>
          <a:bodyPr>
            <a:normAutofit/>
          </a:bodyPr>
          <a:lstStyle/>
          <a:p>
            <a:r>
              <a:rPr lang="en-US" dirty="0"/>
              <a:t>Student Invites Parent to FAFSA</a:t>
            </a:r>
          </a:p>
        </p:txBody>
      </p:sp>
      <p:pic>
        <p:nvPicPr>
          <p:cNvPr id="2" name="Picture 1" descr="Screenshot continuation of the “Invite a Parent as a Contributor” section. The student is reminded that more information on their household financial situation is required to determine their federal student aid eligibility and that they need to invite a contributor to provide this information. The student is instructed to enter their parent’s email address into the text box and select “Send Invite.” ">
            <a:extLst>
              <a:ext uri="{FF2B5EF4-FFF2-40B4-BE49-F238E27FC236}">
                <a16:creationId xmlns:a16="http://schemas.microsoft.com/office/drawing/2014/main" id="{B7E2349D-9B01-0C83-8F4C-EF6F0216D87B}"/>
              </a:ext>
            </a:extLst>
          </p:cNvPr>
          <p:cNvPicPr>
            <a:picLocks noChangeAspect="1"/>
          </p:cNvPicPr>
          <p:nvPr/>
        </p:nvPicPr>
        <p:blipFill>
          <a:blip r:embed="rId3"/>
          <a:srcRect l="14242" t="24346" r="15663"/>
          <a:stretch>
            <a:fillRect/>
          </a:stretch>
        </p:blipFill>
        <p:spPr>
          <a:xfrm>
            <a:off x="6448523" y="444300"/>
            <a:ext cx="5227911" cy="4001241"/>
          </a:xfrm>
          <a:prstGeom prst="rect">
            <a:avLst/>
          </a:prstGeom>
          <a:ln>
            <a:noFill/>
          </a:ln>
        </p:spPr>
      </p:pic>
      <p:pic>
        <p:nvPicPr>
          <p:cNvPr id="7" name="Picture 6" descr="Screenshot of the pop-up window that appears after the student selects “Send Invite.” The student is asked to confirm the parent’s email address that they entered. A button allows the student to “Send Invite.” ">
            <a:extLst>
              <a:ext uri="{FF2B5EF4-FFF2-40B4-BE49-F238E27FC236}">
                <a16:creationId xmlns:a16="http://schemas.microsoft.com/office/drawing/2014/main" id="{2D4DABAD-6502-BA99-60D9-7BE7B5AC6CD8}"/>
              </a:ext>
            </a:extLst>
          </p:cNvPr>
          <p:cNvPicPr>
            <a:picLocks noChangeAspect="1"/>
          </p:cNvPicPr>
          <p:nvPr/>
        </p:nvPicPr>
        <p:blipFill>
          <a:blip r:embed="rId4"/>
          <a:srcRect l="13847" t="62089" r="13261"/>
          <a:stretch>
            <a:fillRect/>
          </a:stretch>
        </p:blipFill>
        <p:spPr>
          <a:xfrm>
            <a:off x="7240236" y="4897060"/>
            <a:ext cx="3644484" cy="1365045"/>
          </a:xfrm>
          <a:prstGeom prst="rect">
            <a:avLst/>
          </a:prstGeom>
          <a:ln>
            <a:noFill/>
          </a:ln>
        </p:spPr>
      </p:pic>
      <p:sp>
        <p:nvSpPr>
          <p:cNvPr id="14" name="Text Placeholder 13">
            <a:extLst>
              <a:ext uri="{FF2B5EF4-FFF2-40B4-BE49-F238E27FC236}">
                <a16:creationId xmlns:a16="http://schemas.microsoft.com/office/drawing/2014/main" id="{567BEE5E-51E6-92DD-59A9-2C29EF5D0883}"/>
              </a:ext>
            </a:extLst>
          </p:cNvPr>
          <p:cNvSpPr txBox="1">
            <a:spLocks noGrp="1"/>
          </p:cNvSpPr>
          <p:nvPr>
            <p:ph type="body" sz="half" idx="2"/>
          </p:nvPr>
        </p:nvSpPr>
        <p:spPr>
          <a:xfrm>
            <a:off x="710134" y="1614106"/>
            <a:ext cx="5033344" cy="2961580"/>
          </a:xfrm>
          <a:prstGeom prst="rect">
            <a:avLst/>
          </a:prstGeom>
          <a:noFill/>
        </p:spPr>
        <p:txBody>
          <a:bodyPr wrap="square">
            <a:spAutoFit/>
          </a:bodyPr>
          <a:lstStyle/>
          <a:p>
            <a:pPr>
              <a:lnSpc>
                <a:spcPct val="150000"/>
              </a:lnSpc>
            </a:pPr>
            <a:r>
              <a:rPr lang="en-US" sz="1800" dirty="0">
                <a:latin typeface="Poppins" panose="00000500000000000000" pitchFamily="2" charset="0"/>
                <a:ea typeface="Calibri"/>
                <a:cs typeface="Poppins" panose="00000500000000000000" pitchFamily="2" charset="0"/>
              </a:rPr>
              <a:t>The student is asked to enter their parent’s email address to invite the parent to the FAFSA</a:t>
            </a:r>
            <a:r>
              <a:rPr lang="en-US" sz="1800" baseline="30000" dirty="0">
                <a:latin typeface="Poppins" panose="00000500000000000000" pitchFamily="2" charset="0"/>
                <a:ea typeface="Calibri"/>
                <a:cs typeface="Poppins" panose="00000500000000000000" pitchFamily="2" charset="0"/>
              </a:rPr>
              <a:t>®</a:t>
            </a:r>
            <a:r>
              <a:rPr lang="en-US" sz="1800" dirty="0">
                <a:latin typeface="Poppins" panose="00000500000000000000" pitchFamily="2" charset="0"/>
                <a:ea typeface="Calibri"/>
                <a:cs typeface="Poppins" panose="00000500000000000000" pitchFamily="2" charset="0"/>
              </a:rPr>
              <a:t> form. After entering the email address, the student selects "Send Invite." A </a:t>
            </a:r>
            <a:r>
              <a:rPr lang="en-US" sz="1800" dirty="0">
                <a:latin typeface="Poppins" panose="00000500000000000000" pitchFamily="2" charset="0"/>
                <a:cs typeface="Poppins" panose="00000500000000000000" pitchFamily="2" charset="0"/>
              </a:rPr>
              <a:t>pop-up window appears, and the student confirms their parent’s email address by selecting </a:t>
            </a:r>
            <a:r>
              <a:rPr lang="en-US" sz="1800" dirty="0">
                <a:latin typeface="Poppins" panose="00000500000000000000" pitchFamily="2" charset="0"/>
                <a:ea typeface="Calibri"/>
                <a:cs typeface="Poppins" panose="00000500000000000000" pitchFamily="2" charset="0"/>
              </a:rPr>
              <a:t>"Send Invite."</a:t>
            </a:r>
            <a:endParaRPr lang="en-US" sz="18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7349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48EFCB-6128-5A88-33AB-A98568FF50EA}"/>
              </a:ext>
            </a:extLst>
          </p:cNvPr>
          <p:cNvSpPr>
            <a:spLocks noGrp="1"/>
          </p:cNvSpPr>
          <p:nvPr>
            <p:ph type="title"/>
          </p:nvPr>
        </p:nvSpPr>
        <p:spPr/>
        <p:txBody>
          <a:bodyPr>
            <a:normAutofit fontScale="90000"/>
          </a:bodyPr>
          <a:lstStyle/>
          <a:p>
            <a:r>
              <a:rPr lang="en-US" dirty="0"/>
              <a:t>Dependent Student Section Complete</a:t>
            </a:r>
          </a:p>
        </p:txBody>
      </p:sp>
      <p:pic>
        <p:nvPicPr>
          <p:cNvPr id="2" name="Picture 1"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0BC93E7A-A11B-7363-D2D4-C83A823701BC}"/>
              </a:ext>
            </a:extLst>
          </p:cNvPr>
          <p:cNvPicPr>
            <a:picLocks noChangeAspect="1"/>
          </p:cNvPicPr>
          <p:nvPr/>
        </p:nvPicPr>
        <p:blipFill>
          <a:blip r:embed="rId2"/>
          <a:stretch>
            <a:fillRect/>
          </a:stretch>
        </p:blipFill>
        <p:spPr>
          <a:xfrm>
            <a:off x="2826326" y="1474288"/>
            <a:ext cx="6972301" cy="4895339"/>
          </a:xfrm>
          <a:prstGeom prst="rect">
            <a:avLst/>
          </a:prstGeom>
          <a:ln>
            <a:solidFill>
              <a:schemeClr val="accent1"/>
            </a:solidFill>
          </a:ln>
        </p:spPr>
      </p:pic>
    </p:spTree>
    <p:extLst>
      <p:ext uri="{BB962C8B-B14F-4D97-AF65-F5344CB8AC3E}">
        <p14:creationId xmlns:p14="http://schemas.microsoft.com/office/powerpoint/2010/main" val="163480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7BE57-8ABB-306D-7E9C-FB7CDB4505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DC0D3F-8088-4581-7E81-D65991F1B1F5}"/>
              </a:ext>
            </a:extLst>
          </p:cNvPr>
          <p:cNvSpPr>
            <a:spLocks noGrp="1"/>
          </p:cNvSpPr>
          <p:nvPr>
            <p:ph type="title"/>
          </p:nvPr>
        </p:nvSpPr>
        <p:spPr>
          <a:xfrm>
            <a:off x="710134" y="337296"/>
            <a:ext cx="5452973" cy="1004438"/>
          </a:xfrm>
        </p:spPr>
        <p:txBody>
          <a:bodyPr>
            <a:normAutofit/>
          </a:bodyPr>
          <a:lstStyle/>
          <a:p>
            <a:r>
              <a:rPr lang="en-US" dirty="0"/>
              <a:t>Parent’s Invite to FAFSA</a:t>
            </a:r>
          </a:p>
        </p:txBody>
      </p:sp>
      <p:sp>
        <p:nvSpPr>
          <p:cNvPr id="14" name="Text Placeholder 13">
            <a:extLst>
              <a:ext uri="{FF2B5EF4-FFF2-40B4-BE49-F238E27FC236}">
                <a16:creationId xmlns:a16="http://schemas.microsoft.com/office/drawing/2014/main" id="{E1CEC5D3-1838-C574-9538-A9644FC93F3F}"/>
              </a:ext>
            </a:extLst>
          </p:cNvPr>
          <p:cNvSpPr txBox="1">
            <a:spLocks noGrp="1"/>
          </p:cNvSpPr>
          <p:nvPr>
            <p:ph type="body" sz="half" idx="2"/>
          </p:nvPr>
        </p:nvSpPr>
        <p:spPr>
          <a:xfrm>
            <a:off x="710134" y="1614106"/>
            <a:ext cx="5033344" cy="2118529"/>
          </a:xfrm>
          <a:prstGeom prst="rect">
            <a:avLst/>
          </a:prstGeom>
          <a:noFill/>
        </p:spPr>
        <p:txBody>
          <a:bodyPr wrap="square">
            <a:spAutoFit/>
          </a:bodyPr>
          <a:lstStyle/>
          <a:p>
            <a:pPr>
              <a:lnSpc>
                <a:spcPct val="150000"/>
              </a:lnSpc>
            </a:pPr>
            <a:r>
              <a:rPr lang="en-US" sz="1800" dirty="0">
                <a:latin typeface="Poppins" panose="00000500000000000000" pitchFamily="2" charset="0"/>
                <a:cs typeface="Poppins" panose="00000500000000000000" pitchFamily="2" charset="0"/>
              </a:rPr>
              <a:t>This is NOT a view within StudentAid.gov or the FAFSA</a:t>
            </a:r>
            <a:r>
              <a:rPr lang="en-US" sz="1800" baseline="30000" dirty="0">
                <a:latin typeface="Poppins" panose="00000500000000000000" pitchFamily="2" charset="0"/>
                <a:cs typeface="Poppins" panose="00000500000000000000" pitchFamily="2" charset="0"/>
              </a:rPr>
              <a:t>®</a:t>
            </a:r>
            <a:r>
              <a:rPr lang="en-US" sz="1800" dirty="0">
                <a:latin typeface="Poppins" panose="00000500000000000000" pitchFamily="2" charset="0"/>
                <a:cs typeface="Poppins" panose="00000500000000000000" pitchFamily="2" charset="0"/>
              </a:rPr>
              <a:t> form. This view demonstrates a parent opening the FAFSA invitation from their email. The parent selects "Accept Invitation" and is taken to StudentAid.gov. </a:t>
            </a:r>
          </a:p>
        </p:txBody>
      </p:sp>
      <p:pic>
        <p:nvPicPr>
          <p:cNvPr id="3" name="Picture 2" descr="Screenshot of the email request sent to the parent contributor listed on the FAFSA form. The student’s name is included in the email headline. The email text reminds the parent that the student won’t be eligible for federal student aid without their help. Additional text informs the parent that they will need an account username and password to log in and complete this request. Above that, there is a button the parent can select to “Accept Invitation.”">
            <a:extLst>
              <a:ext uri="{FF2B5EF4-FFF2-40B4-BE49-F238E27FC236}">
                <a16:creationId xmlns:a16="http://schemas.microsoft.com/office/drawing/2014/main" id="{29E0E735-E32A-BF97-CBEE-FBF4F8D6E923}"/>
              </a:ext>
            </a:extLst>
          </p:cNvPr>
          <p:cNvPicPr>
            <a:picLocks noChangeAspect="1"/>
          </p:cNvPicPr>
          <p:nvPr/>
        </p:nvPicPr>
        <p:blipFill>
          <a:blip r:embed="rId3"/>
          <a:stretch>
            <a:fillRect/>
          </a:stretch>
        </p:blipFill>
        <p:spPr>
          <a:xfrm>
            <a:off x="7173799" y="118422"/>
            <a:ext cx="3750363" cy="3735349"/>
          </a:xfrm>
          <a:prstGeom prst="rect">
            <a:avLst/>
          </a:prstGeom>
          <a:ln>
            <a:noFill/>
          </a:ln>
        </p:spPr>
      </p:pic>
      <p:pic>
        <p:nvPicPr>
          <p:cNvPr id="6" name="Picture 5" descr="Screenshot continuation of the email request sent to the parent contributor listed on the FAFSA form. The parent is provided with the invitation code for the student’s FAFSA form. Below that, there is a hyperlink for the parent to “decline the invitation.” The parent is reminded that their information will determine what aid the student is eligible for and that being a contributor doesn’t make the parent financially responsible. The parent is reminded that they should complete their section of the FAFSA form as soon as possible in case of state or school deadlines. ">
            <a:extLst>
              <a:ext uri="{FF2B5EF4-FFF2-40B4-BE49-F238E27FC236}">
                <a16:creationId xmlns:a16="http://schemas.microsoft.com/office/drawing/2014/main" id="{E9739E46-3A09-C6E0-892F-41F3332B363D}"/>
              </a:ext>
            </a:extLst>
          </p:cNvPr>
          <p:cNvPicPr>
            <a:picLocks noChangeAspect="1"/>
          </p:cNvPicPr>
          <p:nvPr/>
        </p:nvPicPr>
        <p:blipFill>
          <a:blip r:embed="rId4"/>
          <a:srcRect b="19170"/>
          <a:stretch>
            <a:fillRect/>
          </a:stretch>
        </p:blipFill>
        <p:spPr>
          <a:xfrm>
            <a:off x="7173800" y="3853771"/>
            <a:ext cx="3750362" cy="2801567"/>
          </a:xfrm>
          <a:prstGeom prst="rect">
            <a:avLst/>
          </a:prstGeom>
          <a:ln>
            <a:noFill/>
          </a:ln>
        </p:spPr>
      </p:pic>
    </p:spTree>
    <p:extLst>
      <p:ext uri="{BB962C8B-B14F-4D97-AF65-F5344CB8AC3E}">
        <p14:creationId xmlns:p14="http://schemas.microsoft.com/office/powerpoint/2010/main" val="263458404"/>
      </p:ext>
    </p:extLst>
  </p:cSld>
  <p:clrMapOvr>
    <a:masterClrMapping/>
  </p:clrMapOvr>
</p:sld>
</file>

<file path=ppt/theme/theme1.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 Presentation" id="{878472B2-5CB3-A84F-BF88-024C4E197E2A}" vid="{13CA13BF-2D47-8E49-8F59-CCE2B7E50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utoledo-presentation (1)</Template>
  <TotalTime>1623</TotalTime>
  <Words>1360</Words>
  <Application>Microsoft Office PowerPoint</Application>
  <PresentationFormat>Widescreen</PresentationFormat>
  <Paragraphs>220</Paragraphs>
  <Slides>26</Slides>
  <Notes>9</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Funding Your Education</vt:lpstr>
      <vt:lpstr>Presentation Overview</vt:lpstr>
      <vt:lpstr>FREE Application for Federal Student Aid (FAFSA)</vt:lpstr>
      <vt:lpstr>Complete FAFSA Each Year!  www.studentaid.gov/FAFSA </vt:lpstr>
      <vt:lpstr>FAFSA Landing Page</vt:lpstr>
      <vt:lpstr>FAFSA Sections</vt:lpstr>
      <vt:lpstr>Student Invites Parent to FAFSA</vt:lpstr>
      <vt:lpstr>Dependent Student Section Complete</vt:lpstr>
      <vt:lpstr>Parent’s Invite to FAFSA</vt:lpstr>
      <vt:lpstr>Parent Accepts Invitation</vt:lpstr>
      <vt:lpstr>Completed FAFSA Confirmation</vt:lpstr>
      <vt:lpstr>Parent  Information</vt:lpstr>
      <vt:lpstr>Is Parent’s Information Required?</vt:lpstr>
      <vt:lpstr>Who is Considered a Legal Parent?</vt:lpstr>
      <vt:lpstr>Which Parent’s Info To Use?</vt:lpstr>
      <vt:lpstr>How is aid determined? Types of Aid</vt:lpstr>
      <vt:lpstr>Financial Need</vt:lpstr>
      <vt:lpstr>Types of Financial Aid</vt:lpstr>
      <vt:lpstr>Federal Direct Loans</vt:lpstr>
      <vt:lpstr>Student Maximum Loan Amounts</vt:lpstr>
      <vt:lpstr>Parent PLUS Loan Changes</vt:lpstr>
      <vt:lpstr>What’s Next?</vt:lpstr>
      <vt:lpstr>Understanding Your Next Steps</vt:lpstr>
      <vt:lpstr>Other Types of Assistance</vt:lpstr>
      <vt:lpstr>FERPA Release</vt:lpstr>
      <vt:lpstr>Questions?  Thank you for  your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Foster</dc:creator>
  <cp:lastModifiedBy>Foster, Ashley</cp:lastModifiedBy>
  <cp:revision>41</cp:revision>
  <dcterms:created xsi:type="dcterms:W3CDTF">2024-09-18T19:41:46Z</dcterms:created>
  <dcterms:modified xsi:type="dcterms:W3CDTF">2025-10-28T14:49:31Z</dcterms:modified>
</cp:coreProperties>
</file>